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69" r:id="rId5"/>
    <p:sldId id="290" r:id="rId6"/>
    <p:sldId id="270" r:id="rId7"/>
    <p:sldId id="271" r:id="rId8"/>
    <p:sldId id="297" r:id="rId9"/>
    <p:sldId id="299" r:id="rId10"/>
    <p:sldId id="306" r:id="rId11"/>
    <p:sldId id="313" r:id="rId12"/>
    <p:sldId id="307" r:id="rId13"/>
    <p:sldId id="310" r:id="rId14"/>
    <p:sldId id="311" r:id="rId15"/>
    <p:sldId id="312" r:id="rId16"/>
    <p:sldId id="302" r:id="rId17"/>
    <p:sldId id="268" r:id="rId18"/>
  </p:sldIdLst>
  <p:sldSz cx="12192000" cy="6858000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ahoma" panose="020B0604030504040204" pitchFamily="34" charset="0"/>
      <p:regular r:id="rId29"/>
      <p:bold r:id="rId30"/>
    </p:embeddedFont>
    <p:embeddedFont>
      <p:font typeface="VFDigit 9A" pitchFamily="50" charset="0"/>
      <p:regular r:id="rId31"/>
    </p:embeddedFont>
    <p:embeddedFont>
      <p:font typeface="Wingdings 2" panose="05020102010507070707" pitchFamily="18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627"/>
    <a:srgbClr val="CC00CC"/>
    <a:srgbClr val="0066FF"/>
    <a:srgbClr val="24335A"/>
    <a:srgbClr val="7F7F7F"/>
    <a:srgbClr val="8FFFF3"/>
    <a:srgbClr val="C5FEFF"/>
    <a:srgbClr val="4D6BB7"/>
    <a:srgbClr val="6EEBD5"/>
    <a:srgbClr val="FF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B3BE5-515F-4C89-88DB-9813CAC69A38}" v="69" dt="2023-11-07T20:58:53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85624" autoAdjust="0"/>
  </p:normalViewPr>
  <p:slideViewPr>
    <p:cSldViewPr snapToGrid="0">
      <p:cViewPr varScale="1">
        <p:scale>
          <a:sx n="198" d="100"/>
          <a:sy n="198" d="100"/>
        </p:scale>
        <p:origin x="144" y="492"/>
      </p:cViewPr>
      <p:guideLst>
        <p:guide orient="horz" pos="2160"/>
        <p:guide pos="51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5" d="100"/>
          <a:sy n="155" d="100"/>
        </p:scale>
        <p:origin x="138" y="4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藤原隆弘 fujiwat0601" userId="e9715227e0e834e8" providerId="LiveId" clId="{298B3BE5-515F-4C89-88DB-9813CAC69A38}"/>
    <pc:docChg chg="undo custSel addSld delSld modSld">
      <pc:chgData name="藤原隆弘 fujiwat0601" userId="e9715227e0e834e8" providerId="LiveId" clId="{298B3BE5-515F-4C89-88DB-9813CAC69A38}" dt="2023-11-07T21:00:46.534" v="546" actId="20577"/>
      <pc:docMkLst>
        <pc:docMk/>
      </pc:docMkLst>
      <pc:sldChg chg="modSp mod">
        <pc:chgData name="藤原隆弘 fujiwat0601" userId="e9715227e0e834e8" providerId="LiveId" clId="{298B3BE5-515F-4C89-88DB-9813CAC69A38}" dt="2023-11-07T20:55:29.311" v="522" actId="113"/>
        <pc:sldMkLst>
          <pc:docMk/>
          <pc:sldMk cId="3747505547" sldId="307"/>
        </pc:sldMkLst>
        <pc:spChg chg="mod">
          <ac:chgData name="藤原隆弘 fujiwat0601" userId="e9715227e0e834e8" providerId="LiveId" clId="{298B3BE5-515F-4C89-88DB-9813CAC69A38}" dt="2023-11-07T20:01:08.099" v="23" actId="20577"/>
          <ac:spMkLst>
            <pc:docMk/>
            <pc:sldMk cId="3747505547" sldId="307"/>
            <ac:spMk id="39" creationId="{CF86DD08-0DEB-720B-DF11-C2102A9613B7}"/>
          </ac:spMkLst>
        </pc:spChg>
        <pc:graphicFrameChg chg="modGraphic">
          <ac:chgData name="藤原隆弘 fujiwat0601" userId="e9715227e0e834e8" providerId="LiveId" clId="{298B3BE5-515F-4C89-88DB-9813CAC69A38}" dt="2023-11-07T20:55:29.311" v="522" actId="113"/>
          <ac:graphicFrameMkLst>
            <pc:docMk/>
            <pc:sldMk cId="3747505547" sldId="307"/>
            <ac:graphicFrameMk id="9" creationId="{39498FAD-52D8-A8D8-1907-B1D65ABA9F88}"/>
          </ac:graphicFrameMkLst>
        </pc:graphicFrameChg>
      </pc:sldChg>
      <pc:sldChg chg="addSp delSp modSp mod">
        <pc:chgData name="藤原隆弘 fujiwat0601" userId="e9715227e0e834e8" providerId="LiveId" clId="{298B3BE5-515F-4C89-88DB-9813CAC69A38}" dt="2023-11-07T21:00:46.534" v="546" actId="20577"/>
        <pc:sldMkLst>
          <pc:docMk/>
          <pc:sldMk cId="37951784" sldId="312"/>
        </pc:sldMkLst>
        <pc:spChg chg="mod">
          <ac:chgData name="藤原隆弘 fujiwat0601" userId="e9715227e0e834e8" providerId="LiveId" clId="{298B3BE5-515F-4C89-88DB-9813CAC69A38}" dt="2023-11-07T20:40:27.378" v="462" actId="14100"/>
          <ac:spMkLst>
            <pc:docMk/>
            <pc:sldMk cId="37951784" sldId="312"/>
            <ac:spMk id="6" creationId="{49F98E3F-5DA6-A62D-7C1B-92152FFA8CA5}"/>
          </ac:spMkLst>
        </pc:spChg>
        <pc:spChg chg="mod">
          <ac:chgData name="藤原隆弘 fujiwat0601" userId="e9715227e0e834e8" providerId="LiveId" clId="{298B3BE5-515F-4C89-88DB-9813CAC69A38}" dt="2023-11-07T20:40:44.114" v="468" actId="14100"/>
          <ac:spMkLst>
            <pc:docMk/>
            <pc:sldMk cId="37951784" sldId="312"/>
            <ac:spMk id="7" creationId="{C0790F25-97D1-7B47-5167-3BB7B58477AE}"/>
          </ac:spMkLst>
        </pc:spChg>
        <pc:spChg chg="mod">
          <ac:chgData name="藤原隆弘 fujiwat0601" userId="e9715227e0e834e8" providerId="LiveId" clId="{298B3BE5-515F-4C89-88DB-9813CAC69A38}" dt="2023-11-07T20:02:17.465" v="25" actId="1076"/>
          <ac:spMkLst>
            <pc:docMk/>
            <pc:sldMk cId="37951784" sldId="312"/>
            <ac:spMk id="12" creationId="{E71F378D-CDB2-04F0-0BA1-D38C3D85B6E4}"/>
          </ac:spMkLst>
        </pc:spChg>
        <pc:spChg chg="mod">
          <ac:chgData name="藤原隆弘 fujiwat0601" userId="e9715227e0e834e8" providerId="LiveId" clId="{298B3BE5-515F-4C89-88DB-9813CAC69A38}" dt="2023-11-07T20:02:59.785" v="27" actId="14100"/>
          <ac:spMkLst>
            <pc:docMk/>
            <pc:sldMk cId="37951784" sldId="312"/>
            <ac:spMk id="13" creationId="{8B55632C-A88A-EC78-13F6-930496750E07}"/>
          </ac:spMkLst>
        </pc:spChg>
        <pc:spChg chg="del mod ord">
          <ac:chgData name="藤原隆弘 fujiwat0601" userId="e9715227e0e834e8" providerId="LiveId" clId="{298B3BE5-515F-4C89-88DB-9813CAC69A38}" dt="2023-11-07T20:23:09.780" v="386" actId="478"/>
          <ac:spMkLst>
            <pc:docMk/>
            <pc:sldMk cId="37951784" sldId="312"/>
            <ac:spMk id="15" creationId="{4DE12F4D-525D-74A8-2947-457A119B2229}"/>
          </ac:spMkLst>
        </pc:spChg>
        <pc:grpChg chg="mod">
          <ac:chgData name="藤原隆弘 fujiwat0601" userId="e9715227e0e834e8" providerId="LiveId" clId="{298B3BE5-515F-4C89-88DB-9813CAC69A38}" dt="2023-11-07T20:02:17.465" v="25" actId="1076"/>
          <ac:grpSpMkLst>
            <pc:docMk/>
            <pc:sldMk cId="37951784" sldId="312"/>
            <ac:grpSpMk id="14" creationId="{6A97B323-D761-4D2E-5CC4-009893ADA6AD}"/>
          </ac:grpSpMkLst>
        </pc:grpChg>
        <pc:graphicFrameChg chg="add mod modGraphic">
          <ac:chgData name="藤原隆弘 fujiwat0601" userId="e9715227e0e834e8" providerId="LiveId" clId="{298B3BE5-515F-4C89-88DB-9813CAC69A38}" dt="2023-11-07T21:00:46.534" v="546" actId="20577"/>
          <ac:graphicFrameMkLst>
            <pc:docMk/>
            <pc:sldMk cId="37951784" sldId="312"/>
            <ac:graphicFrameMk id="10" creationId="{DDC059C5-F7E2-21B3-4FC7-6C33071D3A76}"/>
          </ac:graphicFrameMkLst>
        </pc:graphicFrameChg>
        <pc:graphicFrameChg chg="add del mod">
          <ac:chgData name="藤原隆弘 fujiwat0601" userId="e9715227e0e834e8" providerId="LiveId" clId="{298B3BE5-515F-4C89-88DB-9813CAC69A38}" dt="2023-11-07T20:20:02.807" v="361"/>
          <ac:graphicFrameMkLst>
            <pc:docMk/>
            <pc:sldMk cId="37951784" sldId="312"/>
            <ac:graphicFrameMk id="11" creationId="{260C13A6-2F6F-225F-0D7D-18E9CDD0D50A}"/>
          </ac:graphicFrameMkLst>
        </pc:graphicFrameChg>
        <pc:graphicFrameChg chg="add del mod">
          <ac:chgData name="藤原隆弘 fujiwat0601" userId="e9715227e0e834e8" providerId="LiveId" clId="{298B3BE5-515F-4C89-88DB-9813CAC69A38}" dt="2023-11-07T20:24:06.438" v="395"/>
          <ac:graphicFrameMkLst>
            <pc:docMk/>
            <pc:sldMk cId="37951784" sldId="312"/>
            <ac:graphicFrameMk id="16" creationId="{EF3BFEDC-D6A3-EF26-8AA3-4F030D05BCE1}"/>
          </ac:graphicFrameMkLst>
        </pc:graphicFrameChg>
        <pc:graphicFrameChg chg="add del mod">
          <ac:chgData name="藤原隆弘 fujiwat0601" userId="e9715227e0e834e8" providerId="LiveId" clId="{298B3BE5-515F-4C89-88DB-9813CAC69A38}" dt="2023-11-07T20:24:17.730" v="398"/>
          <ac:graphicFrameMkLst>
            <pc:docMk/>
            <pc:sldMk cId="37951784" sldId="312"/>
            <ac:graphicFrameMk id="17" creationId="{817B3F22-7567-3058-E447-C7E2752511FF}"/>
          </ac:graphicFrameMkLst>
        </pc:graphicFrameChg>
        <pc:graphicFrameChg chg="add del mod">
          <ac:chgData name="藤原隆弘 fujiwat0601" userId="e9715227e0e834e8" providerId="LiveId" clId="{298B3BE5-515F-4C89-88DB-9813CAC69A38}" dt="2023-11-07T20:24:31.751" v="401"/>
          <ac:graphicFrameMkLst>
            <pc:docMk/>
            <pc:sldMk cId="37951784" sldId="312"/>
            <ac:graphicFrameMk id="18" creationId="{58294572-E6ED-3DBA-9192-734F9EC8D9F3}"/>
          </ac:graphicFrameMkLst>
        </pc:graphicFrameChg>
        <pc:picChg chg="mod">
          <ac:chgData name="藤原隆弘 fujiwat0601" userId="e9715227e0e834e8" providerId="LiveId" clId="{298B3BE5-515F-4C89-88DB-9813CAC69A38}" dt="2023-11-07T20:02:17.465" v="25" actId="1076"/>
          <ac:picMkLst>
            <pc:docMk/>
            <pc:sldMk cId="37951784" sldId="312"/>
            <ac:picMk id="8" creationId="{454A1931-34AF-290F-7F11-0AFEDC0B1173}"/>
          </ac:picMkLst>
        </pc:picChg>
        <pc:picChg chg="mod">
          <ac:chgData name="藤原隆弘 fujiwat0601" userId="e9715227e0e834e8" providerId="LiveId" clId="{298B3BE5-515F-4C89-88DB-9813CAC69A38}" dt="2023-11-07T20:44:33.623" v="481" actId="1037"/>
          <ac:picMkLst>
            <pc:docMk/>
            <pc:sldMk cId="37951784" sldId="312"/>
            <ac:picMk id="9" creationId="{A6DE7255-A6DE-EE5B-2753-2E6418493671}"/>
          </ac:picMkLst>
        </pc:picChg>
      </pc:sldChg>
      <pc:sldChg chg="add del">
        <pc:chgData name="藤原隆弘 fujiwat0601" userId="e9715227e0e834e8" providerId="LiveId" clId="{298B3BE5-515F-4C89-88DB-9813CAC69A38}" dt="2023-11-07T20:41:19.455" v="469" actId="47"/>
        <pc:sldMkLst>
          <pc:docMk/>
          <pc:sldMk cId="1639460976" sldId="3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C48E2-430C-4E45-9D94-C39AA9A094B4}" type="datetime1">
              <a:rPr lang="hu-HU" smtClean="0"/>
              <a:t>2023. 11. 07.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3668B-E1E6-4CEE-99DA-611A8524E1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48212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301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301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53365-8190-4E7B-83A7-1A3F14A654EA}" type="datetime1">
              <a:rPr lang="hu-HU" smtClean="0"/>
              <a:t>2023. 11. 07.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56807" y="230187"/>
            <a:ext cx="4544386" cy="255621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2891481"/>
            <a:ext cx="5486400" cy="602074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912225"/>
            <a:ext cx="2971800" cy="2301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912225"/>
            <a:ext cx="2971800" cy="2301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6835E-EEA5-4ED8-AC8B-D900CA8DCE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992292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8775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715963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074738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433513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[00:00-00:13] </a:t>
            </a:r>
            <a:r>
              <a:rPr lang="en-US" dirty="0" err="1"/>
              <a:t>len</a:t>
            </a:r>
            <a:r>
              <a:rPr lang="en-US" dirty="0"/>
              <a:t>=00:13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Hello,</a:t>
            </a:r>
          </a:p>
          <a:p>
            <a:r>
              <a:rPr kumimoji="1" lang="en-US" altLang="ja-JP" dirty="0"/>
              <a:t>My name is Takahiro Fujiwara,</a:t>
            </a:r>
          </a:p>
          <a:p>
            <a:r>
              <a:rPr kumimoji="1" lang="en-US" altLang="ja-JP" dirty="0"/>
              <a:t>I would like to introduce my project </a:t>
            </a:r>
          </a:p>
          <a:p>
            <a:r>
              <a:rPr kumimoji="1" lang="en-US" altLang="ja-JP" dirty="0"/>
              <a:t>“Reproducing the Classic Calculator,</a:t>
            </a:r>
          </a:p>
          <a:p>
            <a:r>
              <a:rPr kumimoji="1" lang="en-US" altLang="ja-JP" dirty="0"/>
              <a:t>Using modern web technology.”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1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10689-8606-448C-61A1-1FF4E67E13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2213F1-7E20-4CC1-B7DE-A7118FD5464C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5287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[05:28-05:37] </a:t>
            </a:r>
            <a:r>
              <a:rPr lang="en-US" dirty="0" err="1"/>
              <a:t>len</a:t>
            </a:r>
            <a:r>
              <a:rPr lang="en-US" dirty="0"/>
              <a:t>=00:09 </a:t>
            </a:r>
          </a:p>
          <a:p>
            <a:endParaRPr lang="en-US" dirty="0"/>
          </a:p>
          <a:p>
            <a:r>
              <a:rPr lang="en-US" dirty="0"/>
              <a:t>Next simulation is easy.</a:t>
            </a:r>
          </a:p>
          <a:p>
            <a:endParaRPr lang="en-US" dirty="0"/>
          </a:p>
          <a:p>
            <a:r>
              <a:rPr lang="en-US" dirty="0"/>
              <a:t>Sound and simulate the feeling of touch</a:t>
            </a:r>
          </a:p>
          <a:p>
            <a:r>
              <a:rPr lang="en-US" dirty="0"/>
              <a:t>I will show it to you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10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81E3B-C0F5-953D-77D5-8B1B08BCE1B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23E07C-9CED-49F7-A20C-85B2A9875E27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2795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[05:39-06:17] </a:t>
            </a:r>
            <a:r>
              <a:rPr lang="en-US" dirty="0" err="1"/>
              <a:t>len</a:t>
            </a:r>
            <a:r>
              <a:rPr lang="en-US" dirty="0"/>
              <a:t>=00:38 </a:t>
            </a:r>
          </a:p>
          <a:p>
            <a:endParaRPr lang="en-US" dirty="0"/>
          </a:p>
          <a:p>
            <a:r>
              <a:rPr lang="en-US" dirty="0"/>
              <a:t>And finally, simulation directions.</a:t>
            </a:r>
          </a:p>
          <a:p>
            <a:endParaRPr lang="en-US" dirty="0"/>
          </a:p>
          <a:p>
            <a:r>
              <a:rPr lang="en-US" dirty="0"/>
              <a:t>[[ First one, available on the web page ]]</a:t>
            </a:r>
          </a:p>
          <a:p>
            <a:r>
              <a:rPr lang="en-US" dirty="0"/>
              <a:t>I wrote a code, mainly JavaScript</a:t>
            </a:r>
          </a:p>
          <a:p>
            <a:r>
              <a:rPr lang="en-US" dirty="0"/>
              <a:t>In total, 700 lines.</a:t>
            </a:r>
          </a:p>
          <a:p>
            <a:endParaRPr lang="en-US" dirty="0"/>
          </a:p>
          <a:p>
            <a:r>
              <a:rPr lang="en-US" dirty="0"/>
              <a:t>With this, I used modern web technology</a:t>
            </a:r>
          </a:p>
          <a:p>
            <a:r>
              <a:rPr lang="en-US" dirty="0"/>
              <a:t>Such as </a:t>
            </a:r>
            <a:r>
              <a:rPr lang="en-US"/>
              <a:t>JavaScript ES6,</a:t>
            </a:r>
            <a:endParaRPr lang="en-US" dirty="0"/>
          </a:p>
          <a:p>
            <a:r>
              <a:rPr lang="en-US" dirty="0"/>
              <a:t>CSS3 recent level</a:t>
            </a:r>
          </a:p>
          <a:p>
            <a:endParaRPr lang="en-US" dirty="0"/>
          </a:p>
          <a:p>
            <a:r>
              <a:rPr lang="en-US" dirty="0"/>
              <a:t>And I applied object-oriented programming,</a:t>
            </a:r>
          </a:p>
          <a:p>
            <a:r>
              <a:rPr lang="en-US" dirty="0"/>
              <a:t>There are object name </a:t>
            </a:r>
          </a:p>
          <a:p>
            <a:r>
              <a:rPr lang="en-US" dirty="0"/>
              <a:t>[[ calculator, key, display, sound, register </a:t>
            </a:r>
            <a:r>
              <a:rPr lang="en-US" dirty="0" err="1"/>
              <a:t>a,b</a:t>
            </a:r>
            <a:r>
              <a:rPr lang="en-US" dirty="0"/>
              <a:t>, ]]</a:t>
            </a:r>
          </a:p>
          <a:p>
            <a:r>
              <a:rPr lang="en-US" dirty="0"/>
              <a:t>which correspond to the real-world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11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B7A53-F790-429E-4F00-3F437C19023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88A2CA-FC99-4754-B6C6-B685943D1B24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3464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[06:19-07:10] </a:t>
            </a:r>
            <a:r>
              <a:rPr lang="en-US" dirty="0" err="1"/>
              <a:t>len</a:t>
            </a:r>
            <a:r>
              <a:rPr lang="en-US" dirty="0"/>
              <a:t>=00:51 </a:t>
            </a:r>
          </a:p>
          <a:p>
            <a:endParaRPr lang="en-US" dirty="0"/>
          </a:p>
          <a:p>
            <a:r>
              <a:rPr lang="en-US" dirty="0"/>
              <a:t>Okay,</a:t>
            </a:r>
          </a:p>
          <a:p>
            <a:r>
              <a:rPr lang="en-US" dirty="0"/>
              <a:t>Now, you can see the simulator.</a:t>
            </a:r>
          </a:p>
          <a:p>
            <a:r>
              <a:rPr lang="en-US" dirty="0"/>
              <a:t>The left side is the picture.  Right side is the simulator.</a:t>
            </a:r>
          </a:p>
          <a:p>
            <a:endParaRPr lang="en-US" dirty="0"/>
          </a:p>
          <a:p>
            <a:r>
              <a:rPr lang="en-US" dirty="0"/>
              <a:t>[ENTER}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(after the video)</a:t>
            </a:r>
          </a:p>
          <a:p>
            <a:r>
              <a:rPr lang="en-US" dirty="0"/>
              <a:t>[[ Actually, </a:t>
            </a:r>
          </a:p>
          <a:p>
            <a:r>
              <a:rPr lang="en-US" dirty="0"/>
              <a:t>I added one extra function which is backspace.</a:t>
            </a:r>
          </a:p>
          <a:p>
            <a:r>
              <a:rPr lang="en-US" dirty="0"/>
              <a:t>It is available only on the PC keyboard.</a:t>
            </a:r>
          </a:p>
          <a:p>
            <a:r>
              <a:rPr lang="en-US" dirty="0"/>
              <a:t>It is for my test.  </a:t>
            </a:r>
          </a:p>
          <a:p>
            <a:r>
              <a:rPr lang="en-US" dirty="0"/>
              <a:t>I can correct the wrong typing easily by this. ]]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12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AEE9-C0D7-C545-F9C3-4FC41B3F071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1C144F-E1D2-40F7-B242-C569488A6F9B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165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[07:12-07:53] </a:t>
            </a:r>
            <a:r>
              <a:rPr lang="en-US" dirty="0" err="1"/>
              <a:t>len</a:t>
            </a:r>
            <a:r>
              <a:rPr lang="en-US" dirty="0"/>
              <a:t>=00:41 </a:t>
            </a:r>
          </a:p>
          <a:p>
            <a:endParaRPr lang="en-US" dirty="0"/>
          </a:p>
          <a:p>
            <a:r>
              <a:rPr lang="en-US" dirty="0"/>
              <a:t>Finally,</a:t>
            </a:r>
          </a:p>
          <a:p>
            <a:r>
              <a:rPr lang="en-US" dirty="0"/>
              <a:t>I will share my achieved level.</a:t>
            </a:r>
          </a:p>
          <a:p>
            <a:endParaRPr lang="en-US" dirty="0"/>
          </a:p>
          <a:p>
            <a:r>
              <a:rPr lang="en-US" dirty="0"/>
              <a:t>There are 2 items with difficulty hard.</a:t>
            </a:r>
          </a:p>
          <a:p>
            <a:r>
              <a:rPr lang="en-US" dirty="0"/>
              <a:t>[[ The pink lines. ]]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one is illuminate the numbers.</a:t>
            </a:r>
          </a:p>
          <a:p>
            <a:r>
              <a:rPr lang="en-US" dirty="0"/>
              <a:t>I think it is already at a similar level when</a:t>
            </a:r>
          </a:p>
          <a:p>
            <a:r>
              <a:rPr lang="en-US" dirty="0"/>
              <a:t>Looked at normally.</a:t>
            </a:r>
          </a:p>
          <a:p>
            <a:r>
              <a:rPr lang="en-US" dirty="0"/>
              <a:t>But precisely to say, it is different.</a:t>
            </a:r>
          </a:p>
          <a:p>
            <a:r>
              <a:rPr lang="en-US" dirty="0"/>
              <a:t>The reason is:</a:t>
            </a:r>
          </a:p>
          <a:p>
            <a:r>
              <a:rPr lang="en-US" dirty="0"/>
              <a:t>  there is no illuminate attribute,</a:t>
            </a:r>
          </a:p>
          <a:p>
            <a:r>
              <a:rPr lang="en-US" dirty="0"/>
              <a:t>  [[ therefore, I need to create the similar behavior. ]]</a:t>
            </a:r>
          </a:p>
          <a:p>
            <a:endParaRPr lang="en-US" dirty="0"/>
          </a:p>
          <a:p>
            <a:r>
              <a:rPr lang="en-US" dirty="0"/>
              <a:t>Next one is operation keys.</a:t>
            </a:r>
          </a:p>
          <a:p>
            <a:r>
              <a:rPr lang="en-US" dirty="0"/>
              <a:t>  Normal calculation is okay</a:t>
            </a:r>
          </a:p>
          <a:p>
            <a:r>
              <a:rPr lang="en-US" dirty="0"/>
              <a:t>  but QT-8B has a function of fixed-point display</a:t>
            </a:r>
          </a:p>
          <a:p>
            <a:r>
              <a:rPr lang="en-US" dirty="0"/>
              <a:t>  [[ for decimal fraction without division result. ]]</a:t>
            </a:r>
          </a:p>
          <a:p>
            <a:r>
              <a:rPr lang="en-US" dirty="0"/>
              <a:t>  I need to investigate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13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D2C21-9C5C-FAB9-AEE2-C78298147EC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EE2E3A1-CD8C-4B49-93B8-0B7FF266E160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399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[07:55-08:16] </a:t>
            </a:r>
            <a:r>
              <a:rPr lang="en-US" dirty="0" err="1"/>
              <a:t>len</a:t>
            </a:r>
            <a:r>
              <a:rPr lang="en-US" dirty="0"/>
              <a:t>=00:21 </a:t>
            </a:r>
          </a:p>
          <a:p>
            <a:endParaRPr lang="en-US" dirty="0"/>
          </a:p>
          <a:p>
            <a:r>
              <a:rPr lang="en-US" dirty="0"/>
              <a:t>I received a message, from an owner of QT-8B, in the Netherlands.</a:t>
            </a:r>
          </a:p>
          <a:p>
            <a:endParaRPr lang="en-US" dirty="0"/>
          </a:p>
          <a:p>
            <a:r>
              <a:rPr lang="en-US" dirty="0"/>
              <a:t>“I took my version from the cabinet to compare.</a:t>
            </a:r>
          </a:p>
          <a:p>
            <a:r>
              <a:rPr lang="en-US" dirty="0"/>
              <a:t>The behavior as well as the looks</a:t>
            </a:r>
          </a:p>
          <a:p>
            <a:r>
              <a:rPr lang="en-US" dirty="0"/>
              <a:t>Very well resemble the real machine.</a:t>
            </a:r>
          </a:p>
          <a:p>
            <a:endParaRPr lang="en-US" dirty="0"/>
          </a:p>
          <a:p>
            <a:r>
              <a:rPr lang="en-US" dirty="0"/>
              <a:t>It was very encouraging.</a:t>
            </a:r>
          </a:p>
          <a:p>
            <a:endParaRPr lang="en-US" dirty="0"/>
          </a:p>
          <a:p>
            <a:r>
              <a:rPr lang="en-US" dirty="0"/>
              <a:t>Thank you  for your kind attention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14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2C7FF-4152-EAA5-26FA-76964064140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FF1C171-DC81-491C-9D84-7939AD1ED680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233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[00:15-00:44] </a:t>
            </a:r>
            <a:r>
              <a:rPr lang="en-US" dirty="0" err="1"/>
              <a:t>len</a:t>
            </a:r>
            <a:r>
              <a:rPr lang="en-US" dirty="0"/>
              <a:t>=00:29 </a:t>
            </a:r>
          </a:p>
          <a:p>
            <a:endParaRPr lang="en-US" dirty="0"/>
          </a:p>
          <a:p>
            <a:r>
              <a:rPr lang="en-US" dirty="0"/>
              <a:t>Introduction, </a:t>
            </a:r>
          </a:p>
          <a:p>
            <a:endParaRPr lang="en-US" dirty="0"/>
          </a:p>
          <a:p>
            <a:r>
              <a:rPr lang="en-US" dirty="0"/>
              <a:t>We are familiar to calculator,</a:t>
            </a:r>
            <a:br>
              <a:rPr lang="en-US" dirty="0"/>
            </a:br>
            <a:r>
              <a:rPr lang="en-US" dirty="0"/>
              <a:t>[[ Especially we, computer science students. ]]</a:t>
            </a:r>
          </a:p>
          <a:p>
            <a:endParaRPr lang="en-US" dirty="0"/>
          </a:p>
          <a:p>
            <a:r>
              <a:rPr lang="en-US" dirty="0"/>
              <a:t>Recently, we can use it on PC software, </a:t>
            </a:r>
            <a:br>
              <a:rPr lang="en-US" dirty="0"/>
            </a:br>
            <a:r>
              <a:rPr lang="en-US" dirty="0"/>
              <a:t>Or, on the Smartphones.</a:t>
            </a:r>
          </a:p>
          <a:p>
            <a:endParaRPr lang="en-US" dirty="0"/>
          </a:p>
          <a:p>
            <a:r>
              <a:rPr lang="en-US" dirty="0"/>
              <a:t>That means the dedicated hardware might be </a:t>
            </a:r>
            <a:br>
              <a:rPr lang="en-US" dirty="0"/>
            </a:br>
            <a:r>
              <a:rPr lang="en-US" dirty="0"/>
              <a:t>disappear like analog phones.</a:t>
            </a:r>
          </a:p>
          <a:p>
            <a:endParaRPr lang="en-US" dirty="0"/>
          </a:p>
          <a:p>
            <a:r>
              <a:rPr lang="en-US" dirty="0"/>
              <a:t>Finally, modern people will be </a:t>
            </a:r>
            <a:br>
              <a:rPr lang="en-US" dirty="0"/>
            </a:br>
            <a:r>
              <a:rPr lang="en-US" dirty="0"/>
              <a:t>interested in classic calculators, </a:t>
            </a:r>
            <a:br>
              <a:rPr lang="en-US" dirty="0"/>
            </a:br>
            <a:r>
              <a:rPr lang="en-US" dirty="0"/>
              <a:t>Like classic cars.</a:t>
            </a:r>
          </a:p>
          <a:p>
            <a:endParaRPr lang="en-US" dirty="0"/>
          </a:p>
          <a:p>
            <a:r>
              <a:rPr lang="en-US" dirty="0"/>
              <a:t>The Goal is to provide a realistic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2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60388-BD92-B2B6-0641-5EA2AFBA88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A15B4B-A874-47D9-AE36-9B76C4806D64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930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[00:46-02:21] </a:t>
            </a:r>
            <a:r>
              <a:rPr lang="en-US" dirty="0" err="1"/>
              <a:t>len</a:t>
            </a:r>
            <a:r>
              <a:rPr lang="en-US" dirty="0"/>
              <a:t>=01:35 </a:t>
            </a:r>
          </a:p>
          <a:p>
            <a:endParaRPr lang="en-US" dirty="0"/>
          </a:p>
          <a:p>
            <a:r>
              <a:rPr lang="en-US" dirty="0"/>
              <a:t>At the beginning,</a:t>
            </a:r>
          </a:p>
          <a:p>
            <a:r>
              <a:rPr lang="en-US" dirty="0"/>
              <a:t>I checked the World’s first Calculators</a:t>
            </a:r>
          </a:p>
          <a:p>
            <a:endParaRPr lang="en-US" dirty="0"/>
          </a:p>
          <a:p>
            <a:r>
              <a:rPr lang="en-US" dirty="0"/>
              <a:t>The origin of the Calculator and the Computer is the same,</a:t>
            </a:r>
          </a:p>
          <a:p>
            <a:r>
              <a:rPr lang="en-US" dirty="0"/>
              <a:t>So, I will skip these old </a:t>
            </a:r>
            <a:r>
              <a:rPr lang="en-US" dirty="0" err="1"/>
              <a:t>era.HP</a:t>
            </a:r>
            <a:endParaRPr lang="en-US" dirty="0"/>
          </a:p>
          <a:p>
            <a:r>
              <a:rPr lang="en-US" dirty="0"/>
              <a:t>[ENTER] The first electronic dedicated calculator is made by CASIO, Japan.</a:t>
            </a:r>
          </a:p>
          <a:p>
            <a:r>
              <a:rPr lang="en-US" dirty="0"/>
              <a:t>[[ It is a desk style calculator, Whole desk body is the calculator itself. ]]</a:t>
            </a:r>
          </a:p>
          <a:p>
            <a:endParaRPr lang="en-US" dirty="0"/>
          </a:p>
          <a:p>
            <a:r>
              <a:rPr lang="en-US" dirty="0"/>
              <a:t>[ENTER] This is the first desktop calculator. [[ ANITA-7 by Bell  Punch,]]   UK.</a:t>
            </a:r>
          </a:p>
          <a:p>
            <a:endParaRPr lang="en-US" dirty="0"/>
          </a:p>
          <a:p>
            <a:r>
              <a:rPr lang="en-US" dirty="0"/>
              <a:t>[ENTER] And here, this is not a world first,</a:t>
            </a:r>
          </a:p>
          <a:p>
            <a:r>
              <a:rPr lang="en-US" dirty="0"/>
              <a:t>But First Hungarian Calculator,  [[ Just 3 years later than ANITA-7. ]]</a:t>
            </a:r>
          </a:p>
          <a:p>
            <a:endParaRPr lang="en-US" dirty="0"/>
          </a:p>
          <a:p>
            <a:r>
              <a:rPr lang="en-US" dirty="0"/>
              <a:t>[ENTER] More 6 [[3]] years later, </a:t>
            </a:r>
          </a:p>
          <a:p>
            <a:r>
              <a:rPr lang="en-US" dirty="0"/>
              <a:t>The Firs portable calculator was released.</a:t>
            </a:r>
          </a:p>
          <a:p>
            <a:r>
              <a:rPr lang="en-US" dirty="0"/>
              <a:t>Portable means bring it by hand. By SONY, Japan.</a:t>
            </a:r>
          </a:p>
          <a:p>
            <a:endParaRPr lang="en-US" dirty="0"/>
          </a:p>
          <a:p>
            <a:r>
              <a:rPr lang="en-US" dirty="0"/>
              <a:t>[ENTER] In the same year, the prototype of</a:t>
            </a:r>
          </a:p>
          <a:p>
            <a:r>
              <a:rPr lang="en-US" dirty="0"/>
              <a:t>First handheld calculator is shown. Finally, not released.</a:t>
            </a:r>
          </a:p>
          <a:p>
            <a:endParaRPr lang="en-US" dirty="0"/>
          </a:p>
          <a:p>
            <a:r>
              <a:rPr lang="en-US" dirty="0"/>
              <a:t>[ENTER] And 3 years later. </a:t>
            </a:r>
          </a:p>
          <a:p>
            <a:r>
              <a:rPr lang="en-US" dirty="0"/>
              <a:t>First handheld calculator is released By SHARP, Japan. </a:t>
            </a:r>
          </a:p>
          <a:p>
            <a:endParaRPr lang="en-US" dirty="0"/>
          </a:p>
          <a:p>
            <a:r>
              <a:rPr lang="en-US" dirty="0"/>
              <a:t>[[ [ENTER] And there are some first handheld.</a:t>
            </a:r>
          </a:p>
          <a:p>
            <a:r>
              <a:rPr lang="en-US" dirty="0"/>
              <a:t>Like, first nixie display, first print model, first led, first lcd…</a:t>
            </a:r>
          </a:p>
          <a:p>
            <a:r>
              <a:rPr lang="en-US" dirty="0"/>
              <a:t>[ENTER] Finally, First touchscreen calculator on smartphone. ]]</a:t>
            </a:r>
          </a:p>
          <a:p>
            <a:r>
              <a:rPr lang="en-US" dirty="0"/>
              <a:t>Now, I decided to focus on first handheld calculator.</a:t>
            </a:r>
          </a:p>
          <a:p>
            <a:r>
              <a:rPr lang="en-US" dirty="0"/>
              <a:t>not prototype one,,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[ENTER] It is SHARP QT-8B,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3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827CB-0BE3-002D-5520-1D83F64C42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BF1C7F-D40B-4754-93EE-2D78F2C1BBC8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3625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[02:23-02:53] </a:t>
            </a:r>
            <a:r>
              <a:rPr lang="en-US" dirty="0" err="1"/>
              <a:t>len</a:t>
            </a:r>
            <a:r>
              <a:rPr lang="en-US" dirty="0"/>
              <a:t>=00:30 </a:t>
            </a:r>
          </a:p>
          <a:p>
            <a:endParaRPr lang="en-US" dirty="0"/>
          </a:p>
          <a:p>
            <a:r>
              <a:rPr lang="en-US" dirty="0"/>
              <a:t>Why QT-8B, the reason is:</a:t>
            </a:r>
          </a:p>
          <a:p>
            <a:endParaRPr lang="en-US" dirty="0"/>
          </a:p>
          <a:p>
            <a:r>
              <a:rPr lang="en-US" dirty="0"/>
              <a:t>It is one of collection at Smithsonian Museum in USA.</a:t>
            </a:r>
          </a:p>
          <a:p>
            <a:r>
              <a:rPr lang="en-US" dirty="0"/>
              <a:t>They are archiving the “Creativity and Innovation Things”.</a:t>
            </a:r>
          </a:p>
          <a:p>
            <a:endParaRPr lang="en-US" dirty="0"/>
          </a:p>
          <a:p>
            <a:r>
              <a:rPr lang="en-US" dirty="0"/>
              <a:t>And One more,</a:t>
            </a:r>
          </a:p>
          <a:p>
            <a:r>
              <a:rPr lang="en-US" dirty="0"/>
              <a:t>They received IEEE Milestone, like a prize.</a:t>
            </a:r>
          </a:p>
          <a:p>
            <a:r>
              <a:rPr lang="en-US" dirty="0"/>
              <a:t>By the predecessor model, which is not handheld because</a:t>
            </a:r>
          </a:p>
          <a:p>
            <a:r>
              <a:rPr lang="en-US" dirty="0"/>
              <a:t>It can not operate by battery.</a:t>
            </a:r>
          </a:p>
          <a:p>
            <a:r>
              <a:rPr lang="en-US" dirty="0"/>
              <a:t>and they replaced the power module to battery in next year,</a:t>
            </a:r>
          </a:p>
          <a:p>
            <a:endParaRPr lang="en-US" dirty="0"/>
          </a:p>
          <a:p>
            <a:r>
              <a:rPr lang="en-US" dirty="0"/>
              <a:t>it is the world’s first handheld, QT-8B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4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22EC8-1452-FC1C-6F46-191B96D4D0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E51B87-DE3D-404B-8DF7-6A6BD4C4A904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450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[02:55-03:25] </a:t>
            </a:r>
            <a:r>
              <a:rPr lang="en-US" dirty="0" err="1"/>
              <a:t>len</a:t>
            </a:r>
            <a:r>
              <a:rPr lang="en-US" dirty="0"/>
              <a:t>=00:30 </a:t>
            </a:r>
          </a:p>
          <a:p>
            <a:endParaRPr lang="en-US" dirty="0"/>
          </a:p>
          <a:p>
            <a:r>
              <a:rPr lang="en-US" dirty="0"/>
              <a:t>Let’s go back to 1970.</a:t>
            </a:r>
          </a:p>
          <a:p>
            <a:r>
              <a:rPr lang="en-US" dirty="0"/>
              <a:t>These are the simulation points</a:t>
            </a:r>
          </a:p>
          <a:p>
            <a:endParaRPr lang="en-US" dirty="0"/>
          </a:p>
          <a:p>
            <a:r>
              <a:rPr lang="en-US" dirty="0"/>
              <a:t>First, I decided to use a real photo.</a:t>
            </a:r>
          </a:p>
          <a:p>
            <a:r>
              <a:rPr lang="en-US" dirty="0"/>
              <a:t>This is the base of my idea.</a:t>
            </a:r>
          </a:p>
          <a:p>
            <a:endParaRPr lang="en-US" dirty="0"/>
          </a:p>
          <a:p>
            <a:r>
              <a:rPr lang="en-US" dirty="0"/>
              <a:t>Second, simulate the old era display</a:t>
            </a:r>
          </a:p>
          <a:p>
            <a:endParaRPr lang="en-US" dirty="0"/>
          </a:p>
          <a:p>
            <a:r>
              <a:rPr lang="en-US" dirty="0"/>
              <a:t>Third, the old era operation. </a:t>
            </a:r>
          </a:p>
          <a:p>
            <a:r>
              <a:rPr lang="en-US" dirty="0"/>
              <a:t>[[ You can see, It has different buttons. ]]</a:t>
            </a:r>
          </a:p>
          <a:p>
            <a:endParaRPr lang="en-US" dirty="0"/>
          </a:p>
          <a:p>
            <a:r>
              <a:rPr lang="en-US" dirty="0"/>
              <a:t>And next, simulate the feel of the buttons</a:t>
            </a:r>
          </a:p>
          <a:p>
            <a:endParaRPr lang="en-US" dirty="0"/>
          </a:p>
          <a:p>
            <a:r>
              <a:rPr lang="en-US" dirty="0"/>
              <a:t>Finally, simulate it with modern technologies.</a:t>
            </a:r>
          </a:p>
          <a:p>
            <a:endParaRPr lang="en-US" dirty="0"/>
          </a:p>
          <a:p>
            <a:r>
              <a:rPr lang="en-US" dirty="0"/>
              <a:t>Let’s check it one by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5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EC6B7-54B0-E80A-6F62-72B8C77CCD2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8A72F1-FA1A-4A55-B5EE-F7383EC2097F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39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[03:27-03:47] </a:t>
            </a:r>
            <a:r>
              <a:rPr lang="en-US" dirty="0" err="1"/>
              <a:t>len</a:t>
            </a:r>
            <a:r>
              <a:rPr lang="en-US" dirty="0"/>
              <a:t>=00:20 </a:t>
            </a:r>
          </a:p>
          <a:p>
            <a:endParaRPr lang="en-US" dirty="0"/>
          </a:p>
          <a:p>
            <a:r>
              <a:rPr lang="en-US" dirty="0"/>
              <a:t>This explains using a real photo.</a:t>
            </a:r>
          </a:p>
          <a:p>
            <a:r>
              <a:rPr lang="en-US" dirty="0"/>
              <a:t>I got an acceptance to use it from QT-8B Owner.</a:t>
            </a:r>
          </a:p>
          <a:p>
            <a:endParaRPr lang="en-US" dirty="0"/>
          </a:p>
          <a:p>
            <a:r>
              <a:rPr lang="en-US" dirty="0"/>
              <a:t>Display and buttons are placed on the phot.</a:t>
            </a:r>
          </a:p>
          <a:p>
            <a:r>
              <a:rPr lang="en-US" dirty="0"/>
              <a:t>Needed to transform a rectangle into a trapezoid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6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4B340-FCEE-A822-95AA-7CE0C13A2B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DB857A-133D-4499-8303-4FED631DD237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41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[03:49-04:16] </a:t>
            </a:r>
            <a:r>
              <a:rPr lang="en-US" dirty="0" err="1"/>
              <a:t>len</a:t>
            </a:r>
            <a:r>
              <a:rPr lang="en-US" dirty="0"/>
              <a:t>=00:27 </a:t>
            </a:r>
          </a:p>
          <a:p>
            <a:endParaRPr lang="en-US" altLang="ja-JP" dirty="0"/>
          </a:p>
          <a:p>
            <a:r>
              <a:rPr kumimoji="1" lang="en-US" altLang="ja-JP" dirty="0"/>
              <a:t>Second, I need to simulate the display</a:t>
            </a:r>
          </a:p>
          <a:p>
            <a:r>
              <a:rPr kumimoji="1" lang="en-US" altLang="ja-JP" dirty="0"/>
              <a:t>But the design is very unique segment display.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[[ Segment display is showing left-blow. ]]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Fortunately, I can use this design as a font.</a:t>
            </a:r>
          </a:p>
          <a:p>
            <a:r>
              <a:rPr kumimoji="1" lang="en-US" altLang="ja-JP" dirty="0"/>
              <a:t>And applied the web-font technology for it.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[ENTER]</a:t>
            </a:r>
          </a:p>
          <a:p>
            <a:r>
              <a:rPr kumimoji="1" lang="en-US" altLang="ja-JP" dirty="0"/>
              <a:t>Usual font is a local font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[ENTER]</a:t>
            </a:r>
          </a:p>
          <a:p>
            <a:r>
              <a:rPr kumimoji="1" lang="en-US" altLang="ja-JP" dirty="0"/>
              <a:t>In case of Web font, everyone can see the same design.</a:t>
            </a:r>
          </a:p>
          <a:p>
            <a:endParaRPr kumimoji="1"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AD44-ABFA-42E9-B2B1-3618B9A89314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B6C36-C420-64DC-D686-36A1BED13CF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7CD3301-0B6E-4A64-9842-BEFCF50100FF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181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[04:18-04:54] </a:t>
            </a:r>
            <a:r>
              <a:rPr lang="en-US" dirty="0" err="1"/>
              <a:t>len</a:t>
            </a:r>
            <a:r>
              <a:rPr lang="en-US" dirty="0"/>
              <a:t>=00:36 </a:t>
            </a:r>
          </a:p>
          <a:p>
            <a:endParaRPr lang="en-US" altLang="ja-JP" dirty="0"/>
          </a:p>
          <a:p>
            <a:r>
              <a:rPr kumimoji="1" lang="en-US" altLang="ja-JP" dirty="0"/>
              <a:t>Here shows the road to simulation for display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You can see,</a:t>
            </a:r>
          </a:p>
          <a:p>
            <a:r>
              <a:rPr kumimoji="1" lang="en-US" altLang="ja-JP" dirty="0"/>
              <a:t>1</a:t>
            </a:r>
            <a:r>
              <a:rPr kumimoji="1" lang="en-US" altLang="ja-JP" baseline="30000" dirty="0"/>
              <a:t>st</a:t>
            </a:r>
            <a:r>
              <a:rPr kumimoji="1" lang="en-US" altLang="ja-JP" dirty="0"/>
              <a:t>, font is adapted.</a:t>
            </a:r>
          </a:p>
          <a:p>
            <a:r>
              <a:rPr kumimoji="1" lang="en-US" altLang="ja-JP" dirty="0"/>
              <a:t>2</a:t>
            </a:r>
            <a:r>
              <a:rPr kumimoji="1" lang="en-US" altLang="ja-JP" baseline="30000" dirty="0"/>
              <a:t>nd</a:t>
            </a:r>
            <a:r>
              <a:rPr kumimoji="1" lang="en-US" altLang="ja-JP" dirty="0"/>
              <a:t>, letter space,</a:t>
            </a:r>
          </a:p>
          <a:p>
            <a:r>
              <a:rPr kumimoji="1" lang="en-US" altLang="ja-JP" dirty="0"/>
              <a:t>3</a:t>
            </a:r>
            <a:r>
              <a:rPr kumimoji="1" lang="en-US" altLang="ja-JP" baseline="30000" dirty="0"/>
              <a:t>rd</a:t>
            </a:r>
            <a:r>
              <a:rPr kumimoji="1" lang="en-US" altLang="ja-JP" dirty="0"/>
              <a:t>, perspective,</a:t>
            </a:r>
          </a:p>
          <a:p>
            <a:r>
              <a:rPr lang="en-US" altLang="ja-JP" dirty="0"/>
              <a:t>4th, overlay on the real photo</a:t>
            </a:r>
          </a:p>
          <a:p>
            <a:r>
              <a:rPr lang="en-US" altLang="ja-JP" dirty="0"/>
              <a:t>5</a:t>
            </a:r>
            <a:r>
              <a:rPr lang="en-US" altLang="ja-JP" baseline="30000" dirty="0"/>
              <a:t>th</a:t>
            </a:r>
            <a:r>
              <a:rPr lang="en-US" altLang="ja-JP" dirty="0"/>
              <a:t>, color is picked from a photo</a:t>
            </a:r>
          </a:p>
          <a:p>
            <a:r>
              <a:rPr lang="en-US" altLang="ja-JP" dirty="0"/>
              <a:t>6</a:t>
            </a:r>
            <a:r>
              <a:rPr lang="en-US" altLang="ja-JP" baseline="30000" dirty="0"/>
              <a:t>th</a:t>
            </a:r>
            <a:r>
              <a:rPr lang="en-US" altLang="ja-JP" dirty="0"/>
              <a:t>, blurry, illuminated by shadow attribute</a:t>
            </a:r>
          </a:p>
          <a:p>
            <a:r>
              <a:rPr lang="en-US" altLang="ja-JP" dirty="0"/>
              <a:t>7</a:t>
            </a:r>
            <a:r>
              <a:rPr lang="en-US" altLang="ja-JP" baseline="30000" dirty="0"/>
              <a:t>th</a:t>
            </a:r>
            <a:r>
              <a:rPr lang="en-US" altLang="ja-JP" dirty="0"/>
              <a:t>, mesh on the text,</a:t>
            </a:r>
          </a:p>
          <a:p>
            <a:r>
              <a:rPr lang="en-US" altLang="ja-JP" dirty="0"/>
              <a:t>And check it with photo, always.</a:t>
            </a:r>
          </a:p>
          <a:p>
            <a:endParaRPr lang="en-US" altLang="ja-JP" dirty="0"/>
          </a:p>
          <a:p>
            <a:r>
              <a:rPr lang="en-US" altLang="ja-JP" dirty="0"/>
              <a:t>To achieve this, I made a layered display on HTML., 4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AD44-ABFA-42E9-B2B1-3618B9A89314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46932-4A57-BB07-DB8D-F17A58D777A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37ADF1-390B-4777-9D2A-E3982C5B4223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33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7288" y="230188"/>
            <a:ext cx="4543425" cy="255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[04:56-05:26] </a:t>
            </a:r>
            <a:r>
              <a:rPr lang="en-US" dirty="0" err="1"/>
              <a:t>len</a:t>
            </a:r>
            <a:r>
              <a:rPr lang="en-US" dirty="0"/>
              <a:t>=00:30 </a:t>
            </a:r>
          </a:p>
          <a:p>
            <a:endParaRPr lang="en-US" dirty="0"/>
          </a:p>
          <a:p>
            <a:r>
              <a:rPr lang="en-US" dirty="0"/>
              <a:t>Next, simulate the old era operations.</a:t>
            </a:r>
          </a:p>
          <a:p>
            <a:endParaRPr lang="en-US" dirty="0"/>
          </a:p>
          <a:p>
            <a:r>
              <a:rPr lang="en-US" dirty="0"/>
              <a:t>[[ As you can see, there are no independent keys </a:t>
            </a:r>
          </a:p>
          <a:p>
            <a:r>
              <a:rPr lang="en-US" dirty="0"/>
              <a:t>For plus, minus, multiply, divide. ]]</a:t>
            </a:r>
          </a:p>
          <a:p>
            <a:r>
              <a:rPr lang="en-US" dirty="0"/>
              <a:t>It seems this is influenced by cash register operation.</a:t>
            </a:r>
          </a:p>
          <a:p>
            <a:endParaRPr lang="en-US" dirty="0"/>
          </a:p>
          <a:p>
            <a:r>
              <a:rPr lang="en-US" dirty="0"/>
              <a:t>If you buy something and pay money,</a:t>
            </a:r>
          </a:p>
          <a:p>
            <a:r>
              <a:rPr lang="en-US" dirty="0"/>
              <a:t>Cash register operation is optimized.</a:t>
            </a:r>
          </a:p>
          <a:p>
            <a:r>
              <a:rPr lang="en-US" dirty="0"/>
              <a:t>See this table, regular calculator needs 2 more keys.</a:t>
            </a:r>
          </a:p>
          <a:p>
            <a:endParaRPr lang="en-US" dirty="0"/>
          </a:p>
          <a:p>
            <a:r>
              <a:rPr lang="en-US" dirty="0"/>
              <a:t>[[ I had to read the instruction manual </a:t>
            </a:r>
          </a:p>
          <a:p>
            <a:r>
              <a:rPr lang="en-US" dirty="0"/>
              <a:t>and check it with the real machine. ]]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6835E-EEA5-4ED8-AC8B-D900CA8DCEF9}" type="slidenum">
              <a:rPr lang="hu-HU" smtClean="0"/>
              <a:t>9</a:t>
            </a:fld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FB2F2-3DEF-F3AC-5652-FD6157B6BF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095B35A-FEC6-4CFD-BCCC-CE064BCE7D1F}" type="datetime1">
              <a:rPr lang="hu-HU" smtClean="0"/>
              <a:t>2023. 11. 07.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171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20C09B-3E11-DB85-CD2D-EE43038420BE}"/>
              </a:ext>
            </a:extLst>
          </p:cNvPr>
          <p:cNvSpPr/>
          <p:nvPr userDrawn="1"/>
        </p:nvSpPr>
        <p:spPr>
          <a:xfrm>
            <a:off x="0" y="1386841"/>
            <a:ext cx="12192000" cy="5458406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006283"/>
            <a:ext cx="6278880" cy="2387600"/>
          </a:xfrm>
          <a:noFill/>
        </p:spPr>
        <p:txBody>
          <a:bodyPr anchor="b"/>
          <a:lstStyle>
            <a:lvl1pPr algn="ctr">
              <a:defRPr sz="6000">
                <a:solidFill>
                  <a:srgbClr val="24335A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4485958"/>
            <a:ext cx="6278880" cy="1655762"/>
          </a:xfrm>
          <a:prstGeom prst="rect">
            <a:avLst/>
          </a:prstGeom>
          <a:noFill/>
        </p:spPr>
        <p:txBody>
          <a:bodyPr tIns="72000" bIns="72000" anchor="b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rgbClr val="24335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2023, University of Dunaújváros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701E1-CDEF-D295-7FEF-3230D72BD65A}"/>
              </a:ext>
            </a:extLst>
          </p:cNvPr>
          <p:cNvSpPr/>
          <p:nvPr userDrawn="1"/>
        </p:nvSpPr>
        <p:spPr>
          <a:xfrm>
            <a:off x="0" y="6665495"/>
            <a:ext cx="10656606" cy="1925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49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240" y="1401762"/>
            <a:ext cx="11795760" cy="529970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390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792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BCA31-2721-AC49-1104-57E66E6EC222}"/>
              </a:ext>
            </a:extLst>
          </p:cNvPr>
          <p:cNvSpPr/>
          <p:nvPr userDrawn="1"/>
        </p:nvSpPr>
        <p:spPr>
          <a:xfrm>
            <a:off x="0" y="1384315"/>
            <a:ext cx="12192001" cy="528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252000" rIns="91440" bIns="252000" rtlCol="0" anchor="t" anchorCtr="0">
            <a:norm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3200" b="1">
              <a:solidFill>
                <a:srgbClr val="2433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401762"/>
            <a:ext cx="11795760" cy="52997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675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190FEC-5CF9-529E-E0D6-576259D0FF9B}"/>
              </a:ext>
            </a:extLst>
          </p:cNvPr>
          <p:cNvSpPr/>
          <p:nvPr userDrawn="1"/>
        </p:nvSpPr>
        <p:spPr>
          <a:xfrm>
            <a:off x="0" y="1386841"/>
            <a:ext cx="12192000" cy="54584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" y="1709738"/>
            <a:ext cx="11795760" cy="2852737"/>
          </a:xfrm>
          <a:noFill/>
        </p:spPr>
        <p:txBody>
          <a:bodyPr anchor="b"/>
          <a:lstStyle>
            <a:lvl1pPr>
              <a:defRPr sz="6000">
                <a:solidFill>
                  <a:srgbClr val="24335A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240" y="4569799"/>
            <a:ext cx="11795760" cy="150018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400">
                <a:solidFill>
                  <a:srgbClr val="24335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278991-D497-747C-5AA9-06DE34C8876D}"/>
              </a:ext>
            </a:extLst>
          </p:cNvPr>
          <p:cNvSpPr/>
          <p:nvPr userDrawn="1"/>
        </p:nvSpPr>
        <p:spPr>
          <a:xfrm>
            <a:off x="4998027" y="-1"/>
            <a:ext cx="7193972" cy="138684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58000">
                <a:srgbClr val="FFFFFF">
                  <a:alpha val="50000"/>
                </a:srgbClr>
              </a:gs>
              <a:gs pos="30000">
                <a:srgbClr val="FFFFFF">
                  <a:alpha val="0"/>
                </a:srgbClr>
              </a:gs>
              <a:gs pos="80000">
                <a:schemeClr val="bg1">
                  <a:alpha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1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295961-1AA0-F565-1AA5-7F5144BFB2A6}"/>
              </a:ext>
            </a:extLst>
          </p:cNvPr>
          <p:cNvSpPr/>
          <p:nvPr userDrawn="1"/>
        </p:nvSpPr>
        <p:spPr>
          <a:xfrm>
            <a:off x="-1" y="1384315"/>
            <a:ext cx="12192001" cy="52846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180000" rIns="91440" bIns="108000" rtlCol="0" anchor="t" anchorCtr="0">
            <a:norm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3200" b="1">
              <a:solidFill>
                <a:srgbClr val="2433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240" y="1386840"/>
            <a:ext cx="5760000" cy="5279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2000" y="1386840"/>
            <a:ext cx="5760000" cy="5279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3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8BD48D8-5FC5-FB01-63A8-270A965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0"/>
            <a:ext cx="10637520" cy="13868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0000">
                <a:srgbClr val="24335A"/>
              </a:gs>
              <a:gs pos="0">
                <a:srgbClr val="24335A">
                  <a:alpha val="50000"/>
                </a:srgbClr>
              </a:gs>
              <a:gs pos="100000">
                <a:srgbClr val="24335A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8BA7D4-5DD6-8EFE-E433-FCF2104B78A6}"/>
              </a:ext>
            </a:extLst>
          </p:cNvPr>
          <p:cNvSpPr/>
          <p:nvPr userDrawn="1"/>
        </p:nvSpPr>
        <p:spPr>
          <a:xfrm>
            <a:off x="-1" y="1384315"/>
            <a:ext cx="12192001" cy="52846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252000" rtlCol="0" anchor="t" anchorCtr="0">
            <a:norm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3200" b="1">
              <a:solidFill>
                <a:srgbClr val="2433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239" y="1386840"/>
            <a:ext cx="5760000" cy="973006"/>
          </a:xfrm>
          <a:prstGeom prst="rect">
            <a:avLst/>
          </a:prstGeom>
        </p:spPr>
        <p:txBody>
          <a:bodyPr bIns="7200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239" y="2359846"/>
            <a:ext cx="5760000" cy="4296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2000" y="1386840"/>
            <a:ext cx="5760000" cy="973006"/>
          </a:xfrm>
          <a:prstGeom prst="rect">
            <a:avLst/>
          </a:prstGeom>
        </p:spPr>
        <p:txBody>
          <a:bodyPr bIns="72000"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32000" y="2359846"/>
            <a:ext cx="5760000" cy="42965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28CB92F-90A9-B85E-264C-E91528252820}"/>
              </a:ext>
            </a:extLst>
          </p:cNvPr>
          <p:cNvSpPr/>
          <p:nvPr userDrawn="1"/>
        </p:nvSpPr>
        <p:spPr>
          <a:xfrm>
            <a:off x="396239" y="2359846"/>
            <a:ext cx="5760000" cy="88386"/>
          </a:xfrm>
          <a:prstGeom prst="rect">
            <a:avLst/>
          </a:prstGeom>
          <a:solidFill>
            <a:srgbClr val="2433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961A6B9-FDEF-1BB6-AC79-9F40EC1684CB}"/>
              </a:ext>
            </a:extLst>
          </p:cNvPr>
          <p:cNvSpPr/>
          <p:nvPr userDrawn="1"/>
        </p:nvSpPr>
        <p:spPr>
          <a:xfrm>
            <a:off x="6432000" y="2359846"/>
            <a:ext cx="5760000" cy="88386"/>
          </a:xfrm>
          <a:prstGeom prst="rect">
            <a:avLst/>
          </a:prstGeom>
          <a:solidFill>
            <a:srgbClr val="2433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7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2E646AF-3A24-306F-6348-D924D69BAC0A}"/>
              </a:ext>
            </a:extLst>
          </p:cNvPr>
          <p:cNvSpPr/>
          <p:nvPr userDrawn="1"/>
        </p:nvSpPr>
        <p:spPr>
          <a:xfrm>
            <a:off x="0" y="1386348"/>
            <a:ext cx="12192000" cy="5458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589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2231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37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887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E7E868B-7427-9363-B9FE-7045286B2A4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3581"/>
            <a:ext cx="12192000" cy="685457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0" y="-9832"/>
            <a:ext cx="10637520" cy="13868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29416F"/>
              </a:gs>
              <a:gs pos="5000">
                <a:srgbClr val="212F52"/>
              </a:gs>
            </a:gsLst>
            <a:lin ang="3600000" scaled="0"/>
            <a:tileRect/>
          </a:gradFill>
        </p:spPr>
        <p:txBody>
          <a:bodyPr anchor="ctr"/>
          <a:lstStyle/>
          <a:p>
            <a:pPr marL="0" lvl="0"/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3647A-7053-C9F0-16AF-BB6D08CAAF6D}"/>
              </a:ext>
            </a:extLst>
          </p:cNvPr>
          <p:cNvSpPr/>
          <p:nvPr userDrawn="1"/>
        </p:nvSpPr>
        <p:spPr>
          <a:xfrm>
            <a:off x="0" y="1386532"/>
            <a:ext cx="12192001" cy="52846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vert="horz" lIns="91440" tIns="252000" rIns="91440" bIns="252000" rtlCol="0" anchor="t" anchorCtr="0">
            <a:norm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3200" b="1">
              <a:solidFill>
                <a:srgbClr val="24335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240" y="1401762"/>
            <a:ext cx="11795760" cy="5299709"/>
          </a:xfrm>
          <a:prstGeom prst="rect">
            <a:avLst/>
          </a:prstGeom>
          <a:noFill/>
        </p:spPr>
        <p:txBody>
          <a:bodyPr vert="horz" lIns="91440" tIns="180000" rIns="91440" bIns="108000" rtlCol="0" anchor="t" anchorCtr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6240" y="6539812"/>
            <a:ext cx="1467255" cy="30543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l">
              <a:defRPr sz="1200" b="1">
                <a:solidFill>
                  <a:srgbClr val="4D6BB7"/>
                </a:solidFill>
                <a:latin typeface="+mn-lt"/>
              </a:defRPr>
            </a:lvl1pPr>
          </a:lstStyle>
          <a:p>
            <a:r>
              <a:rPr lang="en-US"/>
              <a:t>2023. 11. 8.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9815" y="6539812"/>
            <a:ext cx="8616791" cy="305435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ctr">
              <a:defRPr sz="1200" b="1">
                <a:solidFill>
                  <a:srgbClr val="4D6BB7"/>
                </a:solidFill>
                <a:latin typeface="+mn-lt"/>
              </a:defRPr>
            </a:lvl1pPr>
          </a:lstStyle>
          <a:p>
            <a:r>
              <a:rPr lang="en-US"/>
              <a:t>Copyright 2023, University of Dunaújváros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718" y="6480122"/>
            <a:ext cx="1354282" cy="365125"/>
          </a:xfrm>
          <a:prstGeom prst="rect">
            <a:avLst/>
          </a:prstGeom>
        </p:spPr>
        <p:txBody>
          <a:bodyPr vert="horz" lIns="0" tIns="0" rIns="72000" bIns="0" rtlCol="0" anchor="b" anchorCtr="0"/>
          <a:lstStyle>
            <a:lvl1pPr algn="r">
              <a:defRPr sz="2000" b="1">
                <a:solidFill>
                  <a:srgbClr val="24335A"/>
                </a:solidFill>
                <a:effectLst>
                  <a:glow rad="254000">
                    <a:schemeClr val="bg1">
                      <a:alpha val="8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55E0E3E-88E5-4B7B-837A-B14E1525D43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281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4400" b="1" kern="1200" dirty="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3200" b="1" kern="1200">
          <a:solidFill>
            <a:srgbClr val="0F1627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1338" indent="-358775" algn="l" defTabSz="914400" rtl="0" eaLnBrk="1" latinLnBrk="0" hangingPunct="1">
        <a:lnSpc>
          <a:spcPct val="100000"/>
        </a:lnSpc>
        <a:spcBef>
          <a:spcPts val="0"/>
        </a:spcBef>
        <a:buFont typeface="Wingdings 2" panose="05020102010507070707" pitchFamily="18" charset="2"/>
        <a:buChar char=""/>
        <a:defRPr sz="3200" kern="1200">
          <a:solidFill>
            <a:srgbClr val="24335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717550" indent="-3571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"/>
        <a:defRPr sz="2800" kern="1200">
          <a:solidFill>
            <a:srgbClr val="24335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901700" indent="-3619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"/>
        <a:defRPr sz="2800" kern="1200">
          <a:solidFill>
            <a:srgbClr val="24335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077913" indent="-36036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"/>
        <a:defRPr sz="2800" kern="1200">
          <a:solidFill>
            <a:srgbClr val="24335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bit.ly/fujiwat-qt-8b" TargetMode="External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18.jpeg"/><Relationship Id="rId3" Type="http://schemas.openxmlformats.org/officeDocument/2006/relationships/image" Target="../media/image4.png"/><Relationship Id="rId21" Type="http://schemas.openxmlformats.org/officeDocument/2006/relationships/image" Target="../media/image20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microsoft.com/office/2007/relationships/hdphoto" Target="../media/hdphoto2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png"/><Relationship Id="rId22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gif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gif"/><Relationship Id="rId5" Type="http://schemas.microsoft.com/office/2007/relationships/hdphoto" Target="../media/hdphoto4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s://github.com/jz5/fonts-vfdigit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35.sv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568CDB98-3C11-DCBC-617E-3C42E74BBC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pPr algn="l"/>
            <a:r>
              <a:rPr lang="en-US" dirty="0"/>
              <a:t>Reproducing the Classic Calculator </a:t>
            </a:r>
            <a:r>
              <a:rPr lang="en-US" sz="3300" dirty="0"/>
              <a:t>Using Modern Web Technology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1479AAAC-FBA5-79A4-FDFA-DE0E53FF5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712977"/>
            <a:ext cx="6278880" cy="1841156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Takahiro FUJIWARA</a:t>
            </a:r>
            <a:br>
              <a:rPr lang="en-US" sz="2000" dirty="0"/>
            </a:br>
            <a:r>
              <a:rPr lang="en-US" sz="2000" b="0" dirty="0"/>
              <a:t>DQ4WX0, 7</a:t>
            </a:r>
            <a:r>
              <a:rPr lang="en-US" sz="2000" b="0" baseline="30000" dirty="0"/>
              <a:t>th</a:t>
            </a:r>
            <a:r>
              <a:rPr lang="en-US" sz="2000" b="0" dirty="0"/>
              <a:t> Semester</a:t>
            </a:r>
            <a:br>
              <a:rPr lang="en-US" sz="2000" b="0" dirty="0"/>
            </a:br>
            <a:r>
              <a:rPr lang="en-US" sz="2000" b="0" dirty="0"/>
              <a:t>Faculty of informatics, Computer Science Engineering</a:t>
            </a:r>
          </a:p>
          <a:p>
            <a:pPr algn="l">
              <a:spcBef>
                <a:spcPts val="600"/>
              </a:spcBef>
            </a:pPr>
            <a:r>
              <a:rPr lang="en-US" sz="2000" dirty="0"/>
              <a:t>University of Dunaújváros</a:t>
            </a:r>
            <a:br>
              <a:rPr lang="en-US" sz="2000" dirty="0"/>
            </a:br>
            <a:r>
              <a:rPr lang="en-US" sz="2000" b="0" dirty="0"/>
              <a:t>Supervisor:  Dr. </a:t>
            </a:r>
            <a:r>
              <a:rPr lang="hu-HU" sz="2000" b="0" dirty="0"/>
              <a:t>Király Zoltán</a:t>
            </a:r>
            <a:r>
              <a:rPr lang="en-US" sz="2000" b="0" dirty="0"/>
              <a:t>, Tetsuo Iwase</a:t>
            </a:r>
            <a:endParaRPr lang="hu-HU" sz="2000" b="0" dirty="0"/>
          </a:p>
        </p:txBody>
      </p:sp>
    </p:spTree>
    <p:extLst>
      <p:ext uri="{BB962C8B-B14F-4D97-AF65-F5344CB8AC3E}">
        <p14:creationId xmlns:p14="http://schemas.microsoft.com/office/powerpoint/2010/main" val="802142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B554-61E2-9452-1332-25713645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-9832"/>
            <a:ext cx="10637520" cy="1386840"/>
          </a:xfrm>
        </p:spPr>
        <p:txBody>
          <a:bodyPr/>
          <a:lstStyle/>
          <a:p>
            <a:pPr marL="1077913" indent="-1077913"/>
            <a:r>
              <a:rPr lang="en-US" sz="4000" dirty="0"/>
              <a:t>[</a:t>
            </a:r>
            <a:r>
              <a:rPr lang="en-US" altLang="en-US" sz="4000" dirty="0"/>
              <a:t>4] Simulate the Feel of the Buttons</a:t>
            </a:r>
            <a:endParaRPr lang="en-US" altLang="ja-JP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A6F2B-4D34-BE32-B415-B8097F93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240" y="6539812"/>
            <a:ext cx="1467255" cy="305435"/>
          </a:xfrm>
        </p:spPr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CDD81-4F3D-9FC5-A4C7-D63A50D66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9815" y="6539812"/>
            <a:ext cx="8616791" cy="305435"/>
          </a:xfrm>
        </p:spPr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7726-95F7-9A71-6915-7F81137F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718" y="6480122"/>
            <a:ext cx="1354282" cy="365125"/>
          </a:xfrm>
        </p:spPr>
        <p:txBody>
          <a:bodyPr/>
          <a:lstStyle/>
          <a:p>
            <a:fld id="{A55E0E3E-88E5-4B7B-837A-B14E1525D438}" type="slidenum">
              <a:rPr lang="hu-HU" smtClean="0"/>
              <a:pPr/>
              <a:t>10</a:t>
            </a:fld>
            <a:endParaRPr lang="hu-H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7CD36-041A-E9BE-74E6-C48CA3FCF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240" y="1386840"/>
            <a:ext cx="5760000" cy="5279431"/>
          </a:xfrm>
        </p:spPr>
        <p:txBody>
          <a:bodyPr>
            <a:normAutofit/>
          </a:bodyPr>
          <a:lstStyle/>
          <a:p>
            <a:r>
              <a:rPr lang="en-US" sz="2800" dirty="0"/>
              <a:t>Need mechanical sound</a:t>
            </a:r>
          </a:p>
          <a:p>
            <a:pPr lvl="1"/>
            <a:r>
              <a:rPr lang="en-US" sz="2800" dirty="0"/>
              <a:t>Just record it and make sound editing as short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Play sound when press the key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63D37E-5BA3-82F3-CBB1-2E14A5928D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Simulate the feeling of touch</a:t>
            </a:r>
          </a:p>
          <a:p>
            <a:pPr lvl="1"/>
            <a:r>
              <a:rPr lang="en-US" sz="2800" dirty="0"/>
              <a:t>Imitate the shadow of a finger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PC keyboard also available</a:t>
            </a:r>
          </a:p>
          <a:p>
            <a:endParaRPr lang="en-US" sz="2800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B24823-99D5-BB0F-A0F4-DBB15D7CE999}"/>
              </a:ext>
            </a:extLst>
          </p:cNvPr>
          <p:cNvGrpSpPr/>
          <p:nvPr/>
        </p:nvGrpSpPr>
        <p:grpSpPr>
          <a:xfrm>
            <a:off x="1007952" y="2920647"/>
            <a:ext cx="4170862" cy="1272192"/>
            <a:chOff x="6459047" y="4062835"/>
            <a:chExt cx="5344271" cy="16301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0710415-8607-2B16-586C-325D61D51A1A}"/>
                </a:ext>
              </a:extLst>
            </p:cNvPr>
            <p:cNvGrpSpPr/>
            <p:nvPr/>
          </p:nvGrpSpPr>
          <p:grpSpPr>
            <a:xfrm>
              <a:off x="6459047" y="4062835"/>
              <a:ext cx="5344271" cy="1582869"/>
              <a:chOff x="6459047" y="2923745"/>
              <a:chExt cx="5344271" cy="158286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3121324-74FD-6D1C-C47C-B35AD84E8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42165"/>
              <a:stretch/>
            </p:blipFill>
            <p:spPr>
              <a:xfrm>
                <a:off x="6459047" y="2932043"/>
                <a:ext cx="5344271" cy="1574571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F62E6F-79C8-5B67-AA92-7EA07CE4B8D1}"/>
                  </a:ext>
                </a:extLst>
              </p:cNvPr>
              <p:cNvSpPr/>
              <p:nvPr/>
            </p:nvSpPr>
            <p:spPr>
              <a:xfrm>
                <a:off x="9750287" y="2923745"/>
                <a:ext cx="2043276" cy="1574571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8B3DEC6-0D53-F94A-B267-0DEE6FE22A3D}"/>
                  </a:ext>
                </a:extLst>
              </p:cNvPr>
              <p:cNvSpPr/>
              <p:nvPr/>
            </p:nvSpPr>
            <p:spPr>
              <a:xfrm>
                <a:off x="7743101" y="2923745"/>
                <a:ext cx="1510229" cy="1574571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5EB1863-177B-A5AE-6863-A7B97DE969EF}"/>
                </a:ext>
              </a:extLst>
            </p:cNvPr>
            <p:cNvSpPr/>
            <p:nvPr/>
          </p:nvSpPr>
          <p:spPr>
            <a:xfrm rot="18289940">
              <a:off x="7963427" y="5504696"/>
              <a:ext cx="198782" cy="177703"/>
            </a:xfrm>
            <a:prstGeom prst="rightArrow">
              <a:avLst>
                <a:gd name="adj1" fmla="val 50000"/>
                <a:gd name="adj2" fmla="val 87964"/>
              </a:avLst>
            </a:prstGeom>
            <a:solidFill>
              <a:srgbClr val="FF00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8D5E4469-76DE-797C-13EE-F4CDE00433A1}"/>
                </a:ext>
              </a:extLst>
            </p:cNvPr>
            <p:cNvSpPr/>
            <p:nvPr/>
          </p:nvSpPr>
          <p:spPr>
            <a:xfrm rot="18289940">
              <a:off x="10169914" y="5504696"/>
              <a:ext cx="198782" cy="177703"/>
            </a:xfrm>
            <a:prstGeom prst="rightArrow">
              <a:avLst>
                <a:gd name="adj1" fmla="val 50000"/>
                <a:gd name="adj2" fmla="val 87964"/>
              </a:avLst>
            </a:prstGeom>
            <a:solidFill>
              <a:srgbClr val="FF00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05ED52-2D7B-44E9-8CC5-F1AAE1F7D938}"/>
              </a:ext>
            </a:extLst>
          </p:cNvPr>
          <p:cNvGrpSpPr/>
          <p:nvPr/>
        </p:nvGrpSpPr>
        <p:grpSpPr>
          <a:xfrm>
            <a:off x="914856" y="5053567"/>
            <a:ext cx="4899844" cy="1337059"/>
            <a:chOff x="914856" y="5053567"/>
            <a:chExt cx="4899844" cy="133705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596FC1-C260-BF27-409F-2AF1B50B2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856" y="5053567"/>
              <a:ext cx="4701486" cy="1337059"/>
            </a:xfrm>
            <a:prstGeom prst="rect">
              <a:avLst/>
            </a:prstGeom>
          </p:spPr>
        </p:pic>
        <p:pic>
          <p:nvPicPr>
            <p:cNvPr id="29" name="Picture 2" descr="Set of red hand drawn scribble circles Royalty Free Vector">
              <a:extLst>
                <a:ext uri="{FF2B5EF4-FFF2-40B4-BE49-F238E27FC236}">
                  <a16:creationId xmlns:a16="http://schemas.microsoft.com/office/drawing/2014/main" id="{F8F71E0F-3642-5556-03BB-D281F33E72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4831416" y="5358301"/>
              <a:ext cx="475443" cy="1491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6405C-6271-529B-1530-99D77ECEBCB5}"/>
              </a:ext>
            </a:extLst>
          </p:cNvPr>
          <p:cNvGrpSpPr/>
          <p:nvPr/>
        </p:nvGrpSpPr>
        <p:grpSpPr>
          <a:xfrm>
            <a:off x="6974467" y="2373930"/>
            <a:ext cx="4209582" cy="2060886"/>
            <a:chOff x="6670670" y="3028447"/>
            <a:chExt cx="5305711" cy="25975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B85F9C-0CFA-2203-4213-D63465594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66758" y="3407611"/>
              <a:ext cx="1815991" cy="221835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4015B4-1B67-8BDB-0E8E-DD318788A7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18402" y="3407612"/>
              <a:ext cx="775476" cy="221835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67A313-2995-D7F4-DA61-EFC3CCD19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29532" y="3407610"/>
              <a:ext cx="960177" cy="2218354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7FFEC7D-9BEC-3BF7-C92E-F08B7773EC00}"/>
                </a:ext>
              </a:extLst>
            </p:cNvPr>
            <p:cNvSpPr/>
            <p:nvPr/>
          </p:nvSpPr>
          <p:spPr>
            <a:xfrm>
              <a:off x="8844445" y="4043943"/>
              <a:ext cx="212261" cy="952610"/>
            </a:xfrm>
            <a:prstGeom prst="rightArrow">
              <a:avLst>
                <a:gd name="adj1" fmla="val 100000"/>
                <a:gd name="adj2" fmla="val 100000"/>
              </a:avLst>
            </a:prstGeom>
            <a:gradFill flip="none" rotWithShape="1">
              <a:gsLst>
                <a:gs pos="0">
                  <a:srgbClr val="24335A"/>
                </a:gs>
                <a:gs pos="50000">
                  <a:srgbClr val="24335A">
                    <a:alpha val="50000"/>
                  </a:srgbClr>
                </a:gs>
                <a:gs pos="100000">
                  <a:srgbClr val="24335A">
                    <a:alpha val="2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EE8EC0D-69D4-1191-1064-484409E73E88}"/>
                </a:ext>
              </a:extLst>
            </p:cNvPr>
            <p:cNvSpPr/>
            <p:nvPr/>
          </p:nvSpPr>
          <p:spPr>
            <a:xfrm>
              <a:off x="10355574" y="4043943"/>
              <a:ext cx="212261" cy="952610"/>
            </a:xfrm>
            <a:prstGeom prst="rightArrow">
              <a:avLst>
                <a:gd name="adj1" fmla="val 100000"/>
                <a:gd name="adj2" fmla="val 100000"/>
              </a:avLst>
            </a:prstGeom>
            <a:gradFill flip="none" rotWithShape="1">
              <a:gsLst>
                <a:gs pos="0">
                  <a:srgbClr val="24335A"/>
                </a:gs>
                <a:gs pos="50000">
                  <a:srgbClr val="24335A">
                    <a:alpha val="50000"/>
                  </a:srgbClr>
                </a:gs>
                <a:gs pos="100000">
                  <a:srgbClr val="24335A">
                    <a:alpha val="2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6FC8DF-3F36-9318-3F74-D4CD57FBF185}"/>
                </a:ext>
              </a:extLst>
            </p:cNvPr>
            <p:cNvSpPr txBox="1"/>
            <p:nvPr/>
          </p:nvSpPr>
          <p:spPr>
            <a:xfrm>
              <a:off x="6670670" y="3028447"/>
              <a:ext cx="2010888" cy="465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dirty="0">
                  <a:latin typeface="+mn-lt"/>
                </a:rPr>
                <a:t>Idle state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B3D0CF-14E5-E8B3-6E60-9B63E86D620C}"/>
                </a:ext>
              </a:extLst>
            </p:cNvPr>
            <p:cNvSpPr txBox="1"/>
            <p:nvPr/>
          </p:nvSpPr>
          <p:spPr>
            <a:xfrm>
              <a:off x="8681556" y="3028447"/>
              <a:ext cx="1961304" cy="465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dirty="0">
                  <a:latin typeface="+mn-lt"/>
                </a:rPr>
                <a:t>Point on “9”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76DAF5-EF22-3027-885F-B03BC81135D9}"/>
                </a:ext>
              </a:extLst>
            </p:cNvPr>
            <p:cNvSpPr txBox="1"/>
            <p:nvPr/>
          </p:nvSpPr>
          <p:spPr>
            <a:xfrm>
              <a:off x="10642859" y="3028447"/>
              <a:ext cx="1333522" cy="442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dirty="0">
                  <a:latin typeface="+mn-lt"/>
                </a:rPr>
                <a:t>Press “9”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E27631-824C-7CE5-8C71-8B9A938BF953}"/>
              </a:ext>
            </a:extLst>
          </p:cNvPr>
          <p:cNvGrpSpPr/>
          <p:nvPr/>
        </p:nvGrpSpPr>
        <p:grpSpPr>
          <a:xfrm>
            <a:off x="9556119" y="5043071"/>
            <a:ext cx="1436025" cy="1412781"/>
            <a:chOff x="5434913" y="4911116"/>
            <a:chExt cx="1943856" cy="1912393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E8C7E4C1-1C83-9FB5-D1BE-368F85FA9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34913" y="4911116"/>
              <a:ext cx="1943855" cy="148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284AD0-2FB0-ED03-E699-B0F18BDD6785}"/>
                </a:ext>
              </a:extLst>
            </p:cNvPr>
            <p:cNvSpPr txBox="1"/>
            <p:nvPr/>
          </p:nvSpPr>
          <p:spPr>
            <a:xfrm>
              <a:off x="5598864" y="6323568"/>
              <a:ext cx="1779905" cy="499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dirty="0">
                  <a:latin typeface="+mn-lt"/>
                </a:rPr>
                <a:t>QT-8B Keys</a:t>
              </a:r>
              <a:endParaRPr lang="en-US" dirty="0"/>
            </a:p>
          </p:txBody>
        </p:sp>
      </p:grpSp>
      <p:sp>
        <p:nvSpPr>
          <p:cNvPr id="38" name="Equals 37">
            <a:extLst>
              <a:ext uri="{FF2B5EF4-FFF2-40B4-BE49-F238E27FC236}">
                <a16:creationId xmlns:a16="http://schemas.microsoft.com/office/drawing/2014/main" id="{2EDE6383-C002-7AC5-F3C8-DB1BAB500CE4}"/>
              </a:ext>
            </a:extLst>
          </p:cNvPr>
          <p:cNvSpPr/>
          <p:nvPr/>
        </p:nvSpPr>
        <p:spPr>
          <a:xfrm>
            <a:off x="8893777" y="5381257"/>
            <a:ext cx="428324" cy="428324"/>
          </a:xfrm>
          <a:prstGeom prst="mathEqual">
            <a:avLst>
              <a:gd name="adj1" fmla="val 23520"/>
              <a:gd name="adj2" fmla="val 29737"/>
            </a:avLst>
          </a:prstGeom>
          <a:solidFill>
            <a:srgbClr val="2433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3447530-312A-E296-9553-E56DAF3B792C}"/>
              </a:ext>
            </a:extLst>
          </p:cNvPr>
          <p:cNvGrpSpPr/>
          <p:nvPr/>
        </p:nvGrpSpPr>
        <p:grpSpPr>
          <a:xfrm>
            <a:off x="7049179" y="5035289"/>
            <a:ext cx="1610581" cy="1394361"/>
            <a:chOff x="6858000" y="5135619"/>
            <a:chExt cx="1610581" cy="139436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B0EB053-E9C6-7028-9229-D97B429FCF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858000" y="5135619"/>
              <a:ext cx="1610581" cy="1119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6045CE-AD5E-E6D0-6619-F9A2B684565C}"/>
                </a:ext>
              </a:extLst>
            </p:cNvPr>
            <p:cNvSpPr txBox="1"/>
            <p:nvPr/>
          </p:nvSpPr>
          <p:spPr>
            <a:xfrm>
              <a:off x="6877995" y="6160648"/>
              <a:ext cx="15702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dirty="0">
                  <a:latin typeface="+mn-lt"/>
                </a:rPr>
                <a:t>PC Keyboard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729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6767-655D-ACB7-9EF2-66AB0902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/>
              <a:t>[5] Direction: Simulate It …</a:t>
            </a:r>
            <a:endParaRPr lang="en-US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26CC67-E61B-6FA5-69E0-4E6D1B04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A0C4B-99DA-5E1B-5782-AE2A96A7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2023, University of Dunaújváros</a:t>
            </a:r>
            <a:endParaRPr lang="hu-H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57640-85A6-DBCB-D991-C5B37FF7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11</a:t>
            </a:fld>
            <a:endParaRPr lang="hu-H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FC15D-7BFA-5C9C-63CF-C700CD463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128" y="1386840"/>
            <a:ext cx="6035760" cy="5279431"/>
          </a:xfrm>
        </p:spPr>
        <p:txBody>
          <a:bodyPr bIns="0">
            <a:normAutofit lnSpcReduction="10000"/>
          </a:bodyPr>
          <a:lstStyle/>
          <a:p>
            <a:r>
              <a:rPr lang="en-US" sz="2800" dirty="0"/>
              <a:t>On a web page for people to experience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2800" dirty="0"/>
              <a:t>Using modern web technology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JavaScript ES6 </a:t>
            </a:r>
            <a:r>
              <a:rPr lang="en-US" sz="2800" dirty="0"/>
              <a:t>(since 2015)</a:t>
            </a:r>
          </a:p>
          <a:p>
            <a:pPr lvl="2"/>
            <a:r>
              <a:rPr lang="en-US" sz="2400" dirty="0"/>
              <a:t>Object-oriented programming is available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CSS3</a:t>
            </a:r>
            <a:r>
              <a:rPr lang="ja-JP" altLang="en-US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>
                <a:solidFill>
                  <a:schemeClr val="tx1"/>
                </a:solidFill>
              </a:rPr>
              <a:t>recent level</a:t>
            </a:r>
            <a:endParaRPr lang="en-US" sz="2800" dirty="0">
              <a:solidFill>
                <a:schemeClr val="tx1"/>
              </a:solidFill>
            </a:endParaRPr>
          </a:p>
          <a:p>
            <a:pPr lvl="2"/>
            <a:r>
              <a:rPr lang="en-US" sz="2400" dirty="0"/>
              <a:t>Web-Font (since 2010), transform, perspective, text-shadow (since 2019)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8B076E-3C71-3F3B-3A19-21F1F6E12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386841"/>
            <a:ext cx="5760000" cy="1747571"/>
          </a:xfrm>
        </p:spPr>
        <p:txBody>
          <a:bodyPr>
            <a:noAutofit/>
          </a:bodyPr>
          <a:lstStyle/>
          <a:p>
            <a:r>
              <a:rPr lang="en-US" sz="2800" dirty="0"/>
              <a:t>Apply object-oriented programming</a:t>
            </a:r>
          </a:p>
          <a:p>
            <a:pPr lvl="1"/>
            <a:r>
              <a:rPr lang="en-US" sz="2800" dirty="0"/>
              <a:t>Object class corresponding to real-world concept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B3EC710-708B-6661-BF92-52FCFE844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925165"/>
              </p:ext>
            </p:extLst>
          </p:nvPr>
        </p:nvGraphicFramePr>
        <p:xfrm>
          <a:off x="1642897" y="2301863"/>
          <a:ext cx="3054951" cy="1463040"/>
        </p:xfrm>
        <a:graphic>
          <a:graphicData uri="http://schemas.openxmlformats.org/drawingml/2006/table">
            <a:tbl>
              <a:tblPr lastRow="1" bandRow="1">
                <a:tableStyleId>{5C22544A-7EE6-4342-B048-85BDC9FD1C3A}</a:tableStyleId>
              </a:tblPr>
              <a:tblGrid>
                <a:gridCol w="1620787">
                  <a:extLst>
                    <a:ext uri="{9D8B030D-6E8A-4147-A177-3AD203B41FA5}">
                      <a16:colId xmlns:a16="http://schemas.microsoft.com/office/drawing/2014/main" val="2310513594"/>
                    </a:ext>
                  </a:extLst>
                </a:gridCol>
                <a:gridCol w="1434164">
                  <a:extLst>
                    <a:ext uri="{9D8B030D-6E8A-4147-A177-3AD203B41FA5}">
                      <a16:colId xmlns:a16="http://schemas.microsoft.com/office/drawing/2014/main" val="2027372946"/>
                    </a:ext>
                  </a:extLst>
                </a:gridCol>
              </a:tblGrid>
              <a:tr h="31280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  60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772910"/>
                  </a:ext>
                </a:extLst>
              </a:tr>
              <a:tr h="30747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150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1990"/>
                  </a:ext>
                </a:extLst>
              </a:tr>
              <a:tr h="30747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500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58590"/>
                  </a:ext>
                </a:extLst>
              </a:tr>
              <a:tr h="30747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710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3846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F90E3AB-BE47-21B6-377B-21708F21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27" y="3932764"/>
            <a:ext cx="5173745" cy="2422892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FB28247-DE2D-1C15-1523-0DE6EBE2C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572898"/>
              </p:ext>
            </p:extLst>
          </p:nvPr>
        </p:nvGraphicFramePr>
        <p:xfrm>
          <a:off x="7061470" y="3320618"/>
          <a:ext cx="4194132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4232">
                  <a:extLst>
                    <a:ext uri="{9D8B030D-6E8A-4147-A177-3AD203B41FA5}">
                      <a16:colId xmlns:a16="http://schemas.microsoft.com/office/drawing/2014/main" val="2310513594"/>
                    </a:ext>
                  </a:extLst>
                </a:gridCol>
                <a:gridCol w="1449950">
                  <a:extLst>
                    <a:ext uri="{9D8B030D-6E8A-4147-A177-3AD203B41FA5}">
                      <a16:colId xmlns:a16="http://schemas.microsoft.com/office/drawing/2014/main" val="2027372946"/>
                    </a:ext>
                  </a:extLst>
                </a:gridCol>
                <a:gridCol w="1449950">
                  <a:extLst>
                    <a:ext uri="{9D8B030D-6E8A-4147-A177-3AD203B41FA5}">
                      <a16:colId xmlns:a16="http://schemas.microsoft.com/office/drawing/2014/main" val="340145283"/>
                    </a:ext>
                  </a:extLst>
                </a:gridCol>
              </a:tblGrid>
              <a:tr h="223116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Calculator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Sound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54772910"/>
                  </a:ext>
                </a:extLst>
              </a:tr>
              <a:tr h="223116">
                <a:tc>
                  <a:txBody>
                    <a:bodyPr/>
                    <a:lstStyle/>
                    <a:p>
                      <a:endParaRPr lang="en-US" sz="1600" b="1" dirty="0">
                        <a:latin typeface="+mn-lt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Display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Register a, b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171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60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7E3D-BF23-6CEC-B08B-6ADA7CD8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Now, Simulator For </a:t>
            </a:r>
            <a:br>
              <a:rPr lang="en-US" sz="4000" dirty="0"/>
            </a:br>
            <a:r>
              <a:rPr lang="en-US" sz="4000" dirty="0"/>
              <a:t>World’s Classic Calculator Is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98D8C7-A73B-8264-F265-2465C185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9B5D8-554E-B577-CAF4-C252EABE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ABE36-05D8-B7DA-8FA2-F066BAC4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12</a:t>
            </a:fld>
            <a:endParaRPr lang="hu-HU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97B323-D761-4D2E-5CC4-009893ADA6AD}"/>
              </a:ext>
            </a:extLst>
          </p:cNvPr>
          <p:cNvGrpSpPr/>
          <p:nvPr/>
        </p:nvGrpSpPr>
        <p:grpSpPr>
          <a:xfrm>
            <a:off x="0" y="1387475"/>
            <a:ext cx="4694936" cy="5152337"/>
            <a:chOff x="1185148" y="1387475"/>
            <a:chExt cx="4694936" cy="515233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54A1931-34AF-290F-7F11-0AFEDC0B1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120" y="1387475"/>
              <a:ext cx="4347964" cy="5152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1F378D-CDB2-04F0-0BA1-D38C3D85B6E4}"/>
                </a:ext>
              </a:extLst>
            </p:cNvPr>
            <p:cNvSpPr txBox="1"/>
            <p:nvPr/>
          </p:nvSpPr>
          <p:spPr>
            <a:xfrm rot="16200000">
              <a:off x="357053" y="5331918"/>
              <a:ext cx="20255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dirty="0">
                  <a:latin typeface="+mn-lt"/>
                </a:rPr>
                <a:t>QT-8B </a:t>
              </a:r>
              <a:r>
                <a:rPr lang="en-US" dirty="0"/>
                <a:t>Real Photo</a:t>
              </a:r>
              <a:r>
                <a:rPr lang="en-US" dirty="0">
                  <a:sym typeface="Wingdings" panose="05000000000000000000" pitchFamily="2" charset="2"/>
                </a:rPr>
                <a:t></a:t>
              </a: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B55632C-A88A-EC78-13F6-930496750E07}"/>
              </a:ext>
            </a:extLst>
          </p:cNvPr>
          <p:cNvSpPr txBox="1"/>
          <p:nvPr/>
        </p:nvSpPr>
        <p:spPr>
          <a:xfrm rot="16200000">
            <a:off x="3213382" y="4624720"/>
            <a:ext cx="343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latin typeface="+mn-lt"/>
              </a:rPr>
              <a:t>QT-8B</a:t>
            </a:r>
            <a:r>
              <a:rPr lang="en-US" dirty="0"/>
              <a:t> Simulator </a:t>
            </a:r>
            <a:r>
              <a:rPr lang="en-US" dirty="0">
                <a:sym typeface="Wingdings" panose="05000000000000000000" pitchFamily="2" charset="2"/>
              </a:rPr>
              <a:t></a:t>
            </a:r>
            <a:r>
              <a:rPr lang="en-US" dirty="0"/>
              <a:t>(video 25sec)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90F25-97D1-7B47-5167-3BB7B58477AE}"/>
              </a:ext>
            </a:extLst>
          </p:cNvPr>
          <p:cNvSpPr txBox="1"/>
          <p:nvPr/>
        </p:nvSpPr>
        <p:spPr>
          <a:xfrm>
            <a:off x="9954757" y="5941989"/>
            <a:ext cx="1826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F1627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https://bit.ly/fujiwat-qt-8b</a:t>
            </a:r>
            <a:r>
              <a:rPr lang="en-US" sz="1400" dirty="0">
                <a:solidFill>
                  <a:srgbClr val="0F16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9F98E3F-5DA6-A62D-7C1B-92152FFA8CA5}"/>
              </a:ext>
            </a:extLst>
          </p:cNvPr>
          <p:cNvSpPr/>
          <p:nvPr/>
        </p:nvSpPr>
        <p:spPr>
          <a:xfrm>
            <a:off x="9954757" y="4932947"/>
            <a:ext cx="1765919" cy="1009042"/>
          </a:xfrm>
          <a:prstGeom prst="downArrow">
            <a:avLst>
              <a:gd name="adj1" fmla="val 100000"/>
              <a:gd name="adj2" fmla="val 27552"/>
            </a:avLst>
          </a:prstGeom>
          <a:solidFill>
            <a:srgbClr val="2433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Try</a:t>
            </a:r>
          </a:p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by Yourself</a:t>
            </a:r>
          </a:p>
        </p:txBody>
      </p:sp>
      <p:pic>
        <p:nvPicPr>
          <p:cNvPr id="9" name="Screenbits 2023-11-07_175121">
            <a:hlinkClick r:id="" action="ppaction://media"/>
            <a:extLst>
              <a:ext uri="{FF2B5EF4-FFF2-40B4-BE49-F238E27FC236}">
                <a16:creationId xmlns:a16="http://schemas.microsoft.com/office/drawing/2014/main" id="{A6DE7255-A6DE-EE5B-2753-2E6418493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98754" y="1387474"/>
            <a:ext cx="4347964" cy="514326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C059C5-F7E2-21B3-4FC7-6C33071D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8610"/>
              </p:ext>
            </p:extLst>
          </p:nvPr>
        </p:nvGraphicFramePr>
        <p:xfrm>
          <a:off x="9570900" y="1531687"/>
          <a:ext cx="2533632" cy="27852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116530">
                  <a:extLst>
                    <a:ext uri="{9D8B030D-6E8A-4147-A177-3AD203B41FA5}">
                      <a16:colId xmlns:a16="http://schemas.microsoft.com/office/drawing/2014/main" val="2998208295"/>
                    </a:ext>
                  </a:extLst>
                </a:gridCol>
                <a:gridCol w="1417102">
                  <a:extLst>
                    <a:ext uri="{9D8B030D-6E8A-4147-A177-3AD203B41FA5}">
                      <a16:colId xmlns:a16="http://schemas.microsoft.com/office/drawing/2014/main" val="3106426242"/>
                    </a:ext>
                  </a:extLst>
                </a:gridCol>
              </a:tblGrid>
              <a:tr h="3481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Video Operation</a:t>
                      </a:r>
                    </a:p>
                  </a:txBody>
                  <a:tcPr marL="3600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654789"/>
                  </a:ext>
                </a:extLst>
              </a:tr>
              <a:tr h="348155">
                <a:tc>
                  <a:txBody>
                    <a:bodyPr/>
                    <a:lstStyle/>
                    <a:p>
                      <a:pPr algn="ctr"/>
                      <a:r>
                        <a:rPr lang="en-US" sz="1600" b="0" spc="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Expression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012966"/>
                  </a:ext>
                </a:extLst>
              </a:tr>
              <a:tr h="348155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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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3</a:t>
                      </a:r>
                    </a:p>
                  </a:txBody>
                  <a:tcPr marL="72000" marR="3600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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2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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4049564"/>
                  </a:ext>
                </a:extLst>
              </a:tr>
              <a:tr h="348155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 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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12</a:t>
                      </a:r>
                    </a:p>
                  </a:txBody>
                  <a:tcPr marL="72000" marR="3600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</a:t>
                      </a:r>
                      <a:r>
                        <a:rPr lang="en-US" altLang="ja-JP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ja-JP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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50924736"/>
                  </a:ext>
                </a:extLst>
              </a:tr>
              <a:tr h="348155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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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0.5</a:t>
                      </a:r>
                    </a:p>
                  </a:txBody>
                  <a:tcPr marL="72000" marR="36000" marT="0" marB="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Symbol" panose="05050102010706020507" pitchFamily="18" charset="2"/>
                        </a:rPr>
                        <a:t></a:t>
                      </a:r>
                      <a:r>
                        <a:rPr lang="en-US" altLang="ja-JP" sz="1600" b="1" dirty="0">
                          <a:highlight>
                            <a:srgbClr val="C0C0C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r>
                        <a:rPr lang="en-US" altLang="ja-JP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  <a:r>
                        <a:rPr lang="en-US" altLang="ja-JP" sz="1600" b="1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ja-JP" altLang="en-US" sz="1600" b="1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−</a:t>
                      </a:r>
                      <a:r>
                        <a:rPr lang="en-US" altLang="ja-JP" sz="1600" b="1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=]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805109"/>
                  </a:ext>
                </a:extLst>
              </a:tr>
              <a:tr h="3481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PC keyboard</a:t>
                      </a: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481428"/>
                  </a:ext>
                </a:extLst>
              </a:tr>
              <a:tr h="34815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3.1415929</a:t>
                      </a: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93203"/>
                  </a:ext>
                </a:extLst>
              </a:tr>
              <a:tr h="34815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6</a:t>
                      </a:r>
                      <a:endParaRPr lang="en-US" sz="16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36000" marR="36000" marT="0" marB="0"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03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9DC3-64AF-3362-D190-DE6FE0AE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D332F-C82C-28D5-E922-7F4239425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FBAEF-5233-D8DD-AEC8-A31E0A10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A3528-1147-A9B6-910C-1063665A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pPr/>
              <a:t>13</a:t>
            </a:fld>
            <a:endParaRPr lang="hu-HU"/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BB58F1D1-BA37-69B1-02D1-6A92BA288E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870943"/>
              </p:ext>
            </p:extLst>
          </p:nvPr>
        </p:nvGraphicFramePr>
        <p:xfrm>
          <a:off x="507581" y="1733231"/>
          <a:ext cx="6323525" cy="46634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352920">
                  <a:extLst>
                    <a:ext uri="{9D8B030D-6E8A-4147-A177-3AD203B41FA5}">
                      <a16:colId xmlns:a16="http://schemas.microsoft.com/office/drawing/2014/main" val="3599182108"/>
                    </a:ext>
                  </a:extLst>
                </a:gridCol>
                <a:gridCol w="968188">
                  <a:extLst>
                    <a:ext uri="{9D8B030D-6E8A-4147-A177-3AD203B41FA5}">
                      <a16:colId xmlns:a16="http://schemas.microsoft.com/office/drawing/2014/main" val="3408965502"/>
                    </a:ext>
                  </a:extLst>
                </a:gridCol>
                <a:gridCol w="1002417">
                  <a:extLst>
                    <a:ext uri="{9D8B030D-6E8A-4147-A177-3AD203B41FA5}">
                      <a16:colId xmlns:a16="http://schemas.microsoft.com/office/drawing/2014/main" val="571589462"/>
                    </a:ext>
                  </a:extLst>
                </a:gridCol>
              </a:tblGrid>
              <a:tr h="25558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Item</a:t>
                      </a:r>
                    </a:p>
                  </a:txBody>
                  <a:tcPr marL="36000" marR="36000" marT="0" marB="0">
                    <a:solidFill>
                      <a:srgbClr val="2433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Difficulty</a:t>
                      </a:r>
                    </a:p>
                  </a:txBody>
                  <a:tcPr marL="36000" marR="36000" marT="0" marB="0">
                    <a:solidFill>
                      <a:srgbClr val="2433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Achieved</a:t>
                      </a:r>
                    </a:p>
                  </a:txBody>
                  <a:tcPr marL="36000" marR="36000" marT="0" marB="0">
                    <a:solidFill>
                      <a:srgbClr val="243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752935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[1] Use a real photograph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L="36000" marR="3600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961417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Get approval to use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/>
                      <a:r>
                        <a:rPr lang="ja-JP" alt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498075367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3D perspective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indent="0" algn="l"/>
                      <a:r>
                        <a:rPr lang="ja-JP" alt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r>
                        <a:rPr lang="ja-JP" alt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10229498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[2] Simulate the display, look and feel</a:t>
                      </a: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L="36000" marR="3600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43499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Font design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/>
                      <a:r>
                        <a:rPr lang="ja-JP" alt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76417066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Using web font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/>
                      <a:r>
                        <a:rPr lang="ja-JP" alt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18313482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Illuminate the numbers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indent="0" algn="l"/>
                      <a:r>
                        <a:rPr lang="ja-JP" alt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■■■■■■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80%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39941254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[3] Simulate the old era operations</a:t>
                      </a: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L="36000" marR="3600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83657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Operation key: [－=] [×÷] [＋=]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indent="0" algn="l">
                        <a:tabLst/>
                      </a:pPr>
                      <a:r>
                        <a:rPr lang="ja-JP" alt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■■■■■■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90%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84588424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[4] Simulate the feel of the buttons</a:t>
                      </a: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L="36000" marR="3600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40036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Mechanical Sound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/>
                      <a:r>
                        <a:rPr lang="ja-JP" alt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86519887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</a:t>
                      </a:r>
                      <a:r>
                        <a:rPr lang="en-US" sz="1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Imitate the shadow of a finger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r>
                        <a:rPr lang="ja-JP" alt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39773658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[5] Direction:  Simulate it</a:t>
                      </a: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L="36000" marR="3600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–</a:t>
                      </a:r>
                    </a:p>
                  </a:txBody>
                  <a:tcPr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092068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On a web page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r>
                        <a:rPr lang="ja-JP" alt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95373023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Using modern technology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r>
                        <a:rPr lang="ja-JP" alt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19571792"/>
                  </a:ext>
                </a:extLst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      Apply object-oriented programming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r>
                        <a:rPr lang="ja-JP" altLang="en-US" sz="1800" b="0" kern="1200" dirty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■■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6000" marR="360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0019563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DDDA06B-2D49-5167-C589-901FD99092D5}"/>
              </a:ext>
            </a:extLst>
          </p:cNvPr>
          <p:cNvSpPr txBox="1"/>
          <p:nvPr/>
        </p:nvSpPr>
        <p:spPr>
          <a:xfrm>
            <a:off x="3724933" y="1494412"/>
            <a:ext cx="3106173" cy="264688"/>
          </a:xfrm>
          <a:prstGeom prst="rect">
            <a:avLst/>
          </a:prstGeom>
          <a:noFill/>
        </p:spPr>
        <p:txBody>
          <a:bodyPr wrap="square" lIns="0" rIns="36000">
            <a:spAutoFit/>
          </a:bodyPr>
          <a:lstStyle/>
          <a:p>
            <a:pPr algn="r">
              <a:lnSpc>
                <a:spcPct val="80000"/>
              </a:lnSpc>
              <a:tabLst>
                <a:tab pos="1257300" algn="l"/>
              </a:tabLst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Difficulty: easy</a:t>
            </a:r>
            <a:r>
              <a:rPr lang="ja-JP" altLang="en-US" sz="1400" b="0" kern="1200" dirty="0">
                <a:solidFill>
                  <a:schemeClr val="dk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■■</a:t>
            </a:r>
            <a:r>
              <a:rPr lang="ja-JP" altLang="en-US" sz="14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□□□□</a:t>
            </a:r>
            <a:r>
              <a:rPr lang="en-US" altLang="ja-JP" sz="14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</a:t>
            </a:r>
            <a:endParaRPr lang="en-US" altLang="ja-JP" sz="1400" b="0" kern="1200" dirty="0">
              <a:solidFill>
                <a:schemeClr val="dk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7C2B76-5044-DF7A-9EED-68E2724AC95A}"/>
              </a:ext>
            </a:extLst>
          </p:cNvPr>
          <p:cNvSpPr/>
          <p:nvPr/>
        </p:nvSpPr>
        <p:spPr>
          <a:xfrm>
            <a:off x="7591624" y="1989039"/>
            <a:ext cx="3985218" cy="1548218"/>
          </a:xfrm>
          <a:prstGeom prst="wedgeRectCallout">
            <a:avLst>
              <a:gd name="adj1" fmla="val -71269"/>
              <a:gd name="adj2" fmla="val 65515"/>
            </a:avLst>
          </a:prstGeom>
          <a:solidFill>
            <a:srgbClr val="2433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lready at a similar level when looked at normally.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precisely to say, it is different… </a:t>
            </a:r>
            <a:endParaRPr lang="en-US" sz="24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CF3B6DF-19A6-D4DD-6752-D1714185A303}"/>
              </a:ext>
            </a:extLst>
          </p:cNvPr>
          <p:cNvSpPr/>
          <p:nvPr/>
        </p:nvSpPr>
        <p:spPr>
          <a:xfrm>
            <a:off x="7591624" y="4434761"/>
            <a:ext cx="3985218" cy="1961910"/>
          </a:xfrm>
          <a:prstGeom prst="wedgeRectCallout">
            <a:avLst>
              <a:gd name="adj1" fmla="val -70909"/>
              <a:gd name="adj2" fmla="val -54735"/>
            </a:avLst>
          </a:prstGeom>
          <a:solidFill>
            <a:srgbClr val="2433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QT-8B has a function of fixed-point display for decimal fraction (without division result).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investigate more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0AB5BEC-6222-C77A-8CBF-138514568FAB}"/>
              </a:ext>
            </a:extLst>
          </p:cNvPr>
          <p:cNvSpPr/>
          <p:nvPr/>
        </p:nvSpPr>
        <p:spPr>
          <a:xfrm>
            <a:off x="1098223" y="3643460"/>
            <a:ext cx="5732883" cy="306371"/>
          </a:xfrm>
          <a:prstGeom prst="roundRect">
            <a:avLst/>
          </a:prstGeom>
          <a:noFill/>
          <a:ln w="57150">
            <a:solidFill>
              <a:srgbClr val="CC00CC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6CFA05-0A34-9B6D-C8FB-D3CD9782237A}"/>
              </a:ext>
            </a:extLst>
          </p:cNvPr>
          <p:cNvSpPr/>
          <p:nvPr/>
        </p:nvSpPr>
        <p:spPr>
          <a:xfrm>
            <a:off x="1098223" y="4186954"/>
            <a:ext cx="5732883" cy="306371"/>
          </a:xfrm>
          <a:prstGeom prst="roundRect">
            <a:avLst/>
          </a:prstGeom>
          <a:noFill/>
          <a:ln w="57150">
            <a:solidFill>
              <a:srgbClr val="CC00CC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0CFEFDB-C473-A7B5-D701-F8230A4F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4180789"/>
            <a:ext cx="11795760" cy="223662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</a:rPr>
              <a:t>Thank You for </a:t>
            </a:r>
            <a:br>
              <a:rPr lang="en-US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</a:rPr>
            </a:br>
            <a:r>
              <a:rPr lang="en-US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</a:rPr>
              <a:t>Your Kind Attention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7C37335-1E97-7ED8-F849-7C1A9841E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809" y="1562336"/>
            <a:ext cx="2522795" cy="1760612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received message.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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was very encouraged with it.</a:t>
            </a:r>
            <a:endParaRPr lang="en-US" i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E442BC21-C3B9-6A07-9852-EFB4CD78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76C3914B-F9CF-F5A5-78AD-6C385EFD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2023, University of Dunaújváros</a:t>
            </a:r>
            <a:endParaRPr lang="hu-HU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97A92C3-55B2-E05F-DE37-00099C1B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14</a:t>
            </a:fld>
            <a:endParaRPr lang="hu-HU"/>
          </a:p>
        </p:txBody>
      </p:sp>
      <p:sp>
        <p:nvSpPr>
          <p:cNvPr id="2" name="テキスト プレースホルダー 4">
            <a:extLst>
              <a:ext uri="{FF2B5EF4-FFF2-40B4-BE49-F238E27FC236}">
                <a16:creationId xmlns:a16="http://schemas.microsoft.com/office/drawing/2014/main" id="{5F9ABBF5-3C8D-FF32-637B-4D73EF049429}"/>
              </a:ext>
            </a:extLst>
          </p:cNvPr>
          <p:cNvSpPr txBox="1">
            <a:spLocks/>
          </p:cNvSpPr>
          <p:nvPr/>
        </p:nvSpPr>
        <p:spPr>
          <a:xfrm>
            <a:off x="3712590" y="1404469"/>
            <a:ext cx="7357306" cy="2776825"/>
          </a:xfrm>
          <a:prstGeom prst="rect">
            <a:avLst/>
          </a:prstGeom>
          <a:noFill/>
        </p:spPr>
        <p:txBody>
          <a:bodyPr vert="horz" lIns="91440" tIns="180000" rIns="91440" bIns="108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b="1" kern="1200">
                <a:solidFill>
                  <a:srgbClr val="2433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 took my version from the cabinet to compare.  </a:t>
            </a:r>
            <a:b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behavior as well as the looks </a:t>
            </a:r>
            <a:b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well resemble the real machine. ”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Tiny Henst, owner of QT-8B. </a:t>
            </a:r>
            <a:b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Netherlands, 30</a:t>
            </a:r>
            <a:r>
              <a:rPr lang="en-US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October 2023.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590690-1D66-6287-713F-B754DE5CD153}"/>
              </a:ext>
            </a:extLst>
          </p:cNvPr>
          <p:cNvGrpSpPr/>
          <p:nvPr/>
        </p:nvGrpSpPr>
        <p:grpSpPr>
          <a:xfrm>
            <a:off x="8018437" y="4244087"/>
            <a:ext cx="3777323" cy="2418888"/>
            <a:chOff x="8018437" y="4244087"/>
            <a:chExt cx="3777323" cy="2418888"/>
          </a:xfrm>
        </p:grpSpPr>
        <p:pic>
          <p:nvPicPr>
            <p:cNvPr id="9" name="Picture 8" descr="A qr code with a calculator&#10;&#10;Description automatically generated">
              <a:extLst>
                <a:ext uri="{FF2B5EF4-FFF2-40B4-BE49-F238E27FC236}">
                  <a16:creationId xmlns:a16="http://schemas.microsoft.com/office/drawing/2014/main" id="{EB9F5E5A-3E27-46A4-8E9A-E8722D836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6872" y="4244087"/>
              <a:ext cx="2418888" cy="24188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4F63F4-16C6-2FB9-571B-C58DD5163BCB}"/>
                </a:ext>
              </a:extLst>
            </p:cNvPr>
            <p:cNvSpPr txBox="1"/>
            <p:nvPr/>
          </p:nvSpPr>
          <p:spPr>
            <a:xfrm>
              <a:off x="8018437" y="5925513"/>
              <a:ext cx="14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You can try QT-8B</a:t>
              </a:r>
              <a:r>
                <a:rPr lang="en-US" dirty="0">
                  <a:sym typeface="Wingdings" panose="05000000000000000000" pitchFamily="2" charset="2"/>
                </a:rPr>
                <a:t>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449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C176-75C4-A248-C486-BBF4592A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Introduction</a:t>
            </a:r>
            <a:endParaRPr lang="ja-JP" alt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47149-C2DA-63E7-CBF3-63BD3BA74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870" y="1401762"/>
            <a:ext cx="7870682" cy="5299709"/>
          </a:xfrm>
        </p:spPr>
        <p:txBody>
          <a:bodyPr>
            <a:noAutofit/>
          </a:bodyPr>
          <a:lstStyle/>
          <a:p>
            <a:r>
              <a:rPr lang="en-US" altLang="ja-JP" sz="2800" dirty="0"/>
              <a:t>We are familiar to Calculator</a:t>
            </a:r>
          </a:p>
          <a:p>
            <a:pPr lvl="1"/>
            <a:r>
              <a:rPr lang="en-US" altLang="ja-JP" sz="2800" dirty="0"/>
              <a:t>Use it in real life, shopping, study, business</a:t>
            </a:r>
          </a:p>
          <a:p>
            <a:pPr lvl="1"/>
            <a:r>
              <a:rPr lang="en-US" altLang="ja-JP" sz="2800" dirty="0"/>
              <a:t>Computer Science Students learn programming of calculator.</a:t>
            </a:r>
          </a:p>
          <a:p>
            <a:r>
              <a:rPr lang="en-US" altLang="ja-JP" sz="2800" dirty="0"/>
              <a:t>Calculator H/W is decreasing…</a:t>
            </a:r>
          </a:p>
          <a:p>
            <a:pPr lvl="1"/>
            <a:r>
              <a:rPr lang="en-US" altLang="ja-JP" sz="2800" dirty="0"/>
              <a:t>Go in the PC, now go in Smartphone</a:t>
            </a:r>
          </a:p>
          <a:p>
            <a:pPr lvl="1"/>
            <a:r>
              <a:rPr lang="en-US" altLang="ja-JP" sz="2800" dirty="0"/>
              <a:t>Calculator may disappear like analog phones.</a:t>
            </a:r>
          </a:p>
          <a:p>
            <a:pPr lvl="1"/>
            <a:endParaRPr lang="en-US" altLang="ja-JP" sz="2800" dirty="0"/>
          </a:p>
          <a:p>
            <a:r>
              <a:rPr lang="en-US" altLang="ja-JP" sz="2800" dirty="0"/>
              <a:t>Modern people will be interested in classic calculators.</a:t>
            </a:r>
          </a:p>
          <a:p>
            <a:pPr lvl="1"/>
            <a:r>
              <a:rPr lang="en-US" altLang="ja-JP" sz="2800" dirty="0"/>
              <a:t>Like classic cars.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D120EA4-D139-6911-7D9C-86DE3EA4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FDFCF2-09E8-41D0-C345-1885DEEF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4B9AA-93FE-5087-F50D-AFB32F93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7A5-0CE0-4C3F-ADC5-9A057FC775F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050" name="Picture 2" descr="白い背景に分離されたレトロなビンテージ車のスケッチ。 古典的なレトロな車の側面図。 古いマッスルカーのポスターまたはロゴ">
            <a:extLst>
              <a:ext uri="{FF2B5EF4-FFF2-40B4-BE49-F238E27FC236}">
                <a16:creationId xmlns:a16="http://schemas.microsoft.com/office/drawing/2014/main" id="{61705E48-4DED-DA4B-40E8-18ECDDE9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024928" y="5676552"/>
            <a:ext cx="1805042" cy="5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ose Up Of A Vintage Style Telephone Stock Illustration - Download Image  Now - Telephone, Retro Style, Old-fashioned - iStock">
            <a:extLst>
              <a:ext uri="{FF2B5EF4-FFF2-40B4-BE49-F238E27FC236}">
                <a16:creationId xmlns:a16="http://schemas.microsoft.com/office/drawing/2014/main" id="{9A28DD47-718E-8895-8118-DE0DCFD5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86414" y="4647414"/>
            <a:ext cx="944879" cy="58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0523553D-A84E-C259-1656-319B70AC54BC}"/>
              </a:ext>
            </a:extLst>
          </p:cNvPr>
          <p:cNvSpPr txBox="1">
            <a:spLocks/>
          </p:cNvSpPr>
          <p:nvPr/>
        </p:nvSpPr>
        <p:spPr>
          <a:xfrm>
            <a:off x="199290" y="1635282"/>
            <a:ext cx="3866260" cy="4879776"/>
          </a:xfrm>
          <a:prstGeom prst="rect">
            <a:avLst/>
          </a:prstGeom>
          <a:noFill/>
        </p:spPr>
        <p:txBody>
          <a:bodyPr vert="horz" lIns="91440" tIns="180000" rIns="91440" bIns="108000" rtlCol="0" anchor="t" anchorCtr="0">
            <a:normAutofit/>
          </a:bodyPr>
          <a:lstStyle>
            <a:lvl1pPr marL="360363" indent="-3603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200" b="1" kern="1200">
                <a:solidFill>
                  <a:srgbClr val="0F162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 2" panose="05020102010507070707" pitchFamily="18" charset="2"/>
              <a:buChar char=""/>
              <a:defRPr sz="3200" kern="1200">
                <a:solidFill>
                  <a:srgbClr val="2433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17550" indent="-357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"/>
              <a:defRPr sz="2800" kern="1200">
                <a:solidFill>
                  <a:srgbClr val="2433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01700" indent="-361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"/>
              <a:defRPr sz="2800" kern="1200">
                <a:solidFill>
                  <a:srgbClr val="2433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077913" indent="-360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"/>
              <a:defRPr sz="2800" kern="1200">
                <a:solidFill>
                  <a:srgbClr val="2433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/>
              <a:t> </a:t>
            </a:r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endParaRPr lang="en-US" altLang="ja-JP" sz="2800" dirty="0"/>
          </a:p>
          <a:p>
            <a:pPr lvl="1"/>
            <a:r>
              <a:rPr lang="en-US" altLang="ja-JP" sz="2800" b="1" dirty="0"/>
              <a:t>Photo</a:t>
            </a:r>
          </a:p>
          <a:p>
            <a:pPr lvl="1"/>
            <a:r>
              <a:rPr lang="en-US" altLang="ja-JP" sz="2800" b="1" dirty="0"/>
              <a:t>Display</a:t>
            </a:r>
          </a:p>
          <a:p>
            <a:pPr lvl="1"/>
            <a:r>
              <a:rPr lang="en-US" altLang="ja-JP" sz="2800" b="1" dirty="0"/>
              <a:t>Sound</a:t>
            </a:r>
          </a:p>
          <a:p>
            <a:pPr lvl="1"/>
            <a:r>
              <a:rPr lang="en-US" altLang="ja-JP" sz="2800" b="1" dirty="0"/>
              <a:t>Touch Feeling</a:t>
            </a:r>
          </a:p>
          <a:p>
            <a:pPr lvl="1"/>
            <a:r>
              <a:rPr lang="en-US" altLang="ja-JP" sz="2800" b="1" dirty="0"/>
              <a:t>Unique Operation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8A2289-F20B-DAAC-205F-7434D6B48FE9}"/>
              </a:ext>
            </a:extLst>
          </p:cNvPr>
          <p:cNvSpPr/>
          <p:nvPr/>
        </p:nvSpPr>
        <p:spPr>
          <a:xfrm>
            <a:off x="159134" y="1577813"/>
            <a:ext cx="3906416" cy="4799420"/>
          </a:xfrm>
          <a:prstGeom prst="roundRect">
            <a:avLst>
              <a:gd name="adj" fmla="val 4311"/>
            </a:avLst>
          </a:prstGeom>
          <a:noFill/>
          <a:ln w="76200">
            <a:solidFill>
              <a:srgbClr val="2433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87970-DBC9-4DBA-A22B-803929D537AB}"/>
              </a:ext>
            </a:extLst>
          </p:cNvPr>
          <p:cNvSpPr txBox="1"/>
          <p:nvPr/>
        </p:nvSpPr>
        <p:spPr>
          <a:xfrm>
            <a:off x="550988" y="1719461"/>
            <a:ext cx="352389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Goal Is to Provide </a:t>
            </a:r>
            <a:r>
              <a:rPr lang="en-US" altLang="ja-JP" sz="28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Realistic Simulation</a:t>
            </a:r>
            <a:r>
              <a:rPr lang="en-US" altLang="ja-JP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the World’s First Calculator</a:t>
            </a:r>
            <a:endParaRPr lang="en-US" altLang="ja-JP" sz="28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2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repeatCount="2000" fill="remove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200"/>
                            </p:stCondLst>
                            <p:childTnLst>
                              <p:par>
                                <p:cTn id="10" presetID="16" presetClass="emph" presetSubtype="0" fill="remove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75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75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320"/>
                            </p:stCondLst>
                            <p:childTnLst>
                              <p:par>
                                <p:cTn id="15" presetID="16" presetClass="emph" presetSubtype="0" fill="remove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75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75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75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6" presetClass="emph" presetSubtype="0" fill="remove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75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620"/>
                            </p:stCondLst>
                            <p:childTnLst>
                              <p:par>
                                <p:cTn id="25" presetID="16" presetClass="emph" presetSubtype="0" fill="remove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75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75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75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950"/>
                            </p:stCondLst>
                            <p:childTnLst>
                              <p:par>
                                <p:cTn id="30" presetID="16" presetClass="emph" presetSubtype="0" fill="remove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75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75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75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3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3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63" presetClass="path" presetSubtype="0" accel="40000" decel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4.07407E-6 L 0.16472 -4.07407E-6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2F56CE4-DC86-876C-40C1-70F1389D8E8D}"/>
              </a:ext>
            </a:extLst>
          </p:cNvPr>
          <p:cNvGrpSpPr/>
          <p:nvPr/>
        </p:nvGrpSpPr>
        <p:grpSpPr>
          <a:xfrm>
            <a:off x="2287492" y="3935544"/>
            <a:ext cx="4251798" cy="156987"/>
            <a:chOff x="2287492" y="3935544"/>
            <a:chExt cx="4251798" cy="15698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B3F88B6-9303-297E-CD61-D230244A5714}"/>
                </a:ext>
              </a:extLst>
            </p:cNvPr>
            <p:cNvSpPr/>
            <p:nvPr/>
          </p:nvSpPr>
          <p:spPr>
            <a:xfrm>
              <a:off x="6503290" y="3935544"/>
              <a:ext cx="36000" cy="36000"/>
            </a:xfrm>
            <a:prstGeom prst="flowChartConnector">
              <a:avLst/>
            </a:prstGeom>
            <a:grpFill/>
            <a:ln>
              <a:solidFill>
                <a:srgbClr val="0F1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Connector: Elbow 1034">
              <a:extLst>
                <a:ext uri="{FF2B5EF4-FFF2-40B4-BE49-F238E27FC236}">
                  <a16:creationId xmlns:a16="http://schemas.microsoft.com/office/drawing/2014/main" id="{83A8DFCF-1149-0FDF-7A62-011179177E26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 rot="5400000">
              <a:off x="4341526" y="1912767"/>
              <a:ext cx="125730" cy="4233798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rgbClr val="0F1627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4384A1C-931C-F6BC-F100-7CA9D96412C5}"/>
              </a:ext>
            </a:extLst>
          </p:cNvPr>
          <p:cNvGrpSpPr/>
          <p:nvPr/>
        </p:nvGrpSpPr>
        <p:grpSpPr>
          <a:xfrm>
            <a:off x="5874925" y="3542816"/>
            <a:ext cx="3263999" cy="161300"/>
            <a:chOff x="5874925" y="3542816"/>
            <a:chExt cx="3263999" cy="161300"/>
          </a:xfrm>
        </p:grpSpPr>
        <p:cxnSp>
          <p:nvCxnSpPr>
            <p:cNvPr id="69" name="Connector: Elbow 1049">
              <a:extLst>
                <a:ext uri="{FF2B5EF4-FFF2-40B4-BE49-F238E27FC236}">
                  <a16:creationId xmlns:a16="http://schemas.microsoft.com/office/drawing/2014/main" id="{858740B6-59D5-595C-9031-4356D0B614AA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 flipH="1">
              <a:off x="5892925" y="3542816"/>
              <a:ext cx="3245999" cy="12530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D3096526-E7E4-72FA-1F86-64FA9FC380F1}"/>
                </a:ext>
              </a:extLst>
            </p:cNvPr>
            <p:cNvSpPr/>
            <p:nvPr/>
          </p:nvSpPr>
          <p:spPr>
            <a:xfrm>
              <a:off x="5874925" y="3668116"/>
              <a:ext cx="36000" cy="3600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13719B5-607C-6DE6-C60A-074972080176}"/>
              </a:ext>
            </a:extLst>
          </p:cNvPr>
          <p:cNvGrpSpPr/>
          <p:nvPr/>
        </p:nvGrpSpPr>
        <p:grpSpPr>
          <a:xfrm>
            <a:off x="3731346" y="3933764"/>
            <a:ext cx="3161458" cy="158767"/>
            <a:chOff x="3731346" y="3933764"/>
            <a:chExt cx="3161458" cy="158767"/>
          </a:xfrm>
          <a:solidFill>
            <a:srgbClr val="212F52"/>
          </a:solidFill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5A9045D4-5CEA-34FD-67FC-3ED99C81AD07}"/>
                </a:ext>
              </a:extLst>
            </p:cNvPr>
            <p:cNvSpPr/>
            <p:nvPr/>
          </p:nvSpPr>
          <p:spPr>
            <a:xfrm>
              <a:off x="6856804" y="3933764"/>
              <a:ext cx="36000" cy="36000"/>
            </a:xfrm>
            <a:prstGeom prst="flowChartConnector">
              <a:avLst/>
            </a:prstGeom>
            <a:grpFill/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" name="Connector: Elbow 1034">
              <a:extLst>
                <a:ext uri="{FF2B5EF4-FFF2-40B4-BE49-F238E27FC236}">
                  <a16:creationId xmlns:a16="http://schemas.microsoft.com/office/drawing/2014/main" id="{B4A41F9C-D4D6-C191-3423-21E56C2EC31A}"/>
                </a:ext>
              </a:extLst>
            </p:cNvPr>
            <p:cNvCxnSpPr>
              <a:cxnSpLocks/>
              <a:stCxn id="12" idx="3"/>
              <a:endCxn id="32" idx="0"/>
            </p:cNvCxnSpPr>
            <p:nvPr/>
          </p:nvCxnSpPr>
          <p:spPr>
            <a:xfrm rot="5400000">
              <a:off x="5232692" y="2463146"/>
              <a:ext cx="128039" cy="3130731"/>
            </a:xfrm>
            <a:prstGeom prst="curvedConnector3">
              <a:avLst>
                <a:gd name="adj1" fmla="val 15629"/>
              </a:avLst>
            </a:prstGeom>
            <a:grpFill/>
            <a:ln w="25400">
              <a:solidFill>
                <a:srgbClr val="212F5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AFA1077-1DF1-00A6-C696-60CFEB33DFDE}"/>
              </a:ext>
            </a:extLst>
          </p:cNvPr>
          <p:cNvGrpSpPr/>
          <p:nvPr/>
        </p:nvGrpSpPr>
        <p:grpSpPr>
          <a:xfrm>
            <a:off x="770484" y="3928358"/>
            <a:ext cx="5768806" cy="164172"/>
            <a:chOff x="770484" y="3928358"/>
            <a:chExt cx="5768806" cy="164172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17" name="Connector: Elbow 1034">
              <a:extLst>
                <a:ext uri="{FF2B5EF4-FFF2-40B4-BE49-F238E27FC236}">
                  <a16:creationId xmlns:a16="http://schemas.microsoft.com/office/drawing/2014/main" id="{225AB5E7-4CFC-CD55-A719-760F32A89ED7}"/>
                </a:ext>
              </a:extLst>
            </p:cNvPr>
            <p:cNvCxnSpPr>
              <a:cxnSpLocks/>
              <a:stCxn id="166" idx="2"/>
              <a:endCxn id="96" idx="0"/>
            </p:cNvCxnSpPr>
            <p:nvPr/>
          </p:nvCxnSpPr>
          <p:spPr>
            <a:xfrm rot="10800000" flipV="1">
              <a:off x="770484" y="3946357"/>
              <a:ext cx="5732807" cy="146173"/>
            </a:xfrm>
            <a:prstGeom prst="curvedConnector2">
              <a:avLst/>
            </a:prstGeom>
            <a:grpFill/>
            <a:ln w="254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5C442915-BA9A-0615-4BC1-6A3D7EA6B753}"/>
                </a:ext>
              </a:extLst>
            </p:cNvPr>
            <p:cNvSpPr/>
            <p:nvPr/>
          </p:nvSpPr>
          <p:spPr>
            <a:xfrm>
              <a:off x="6503290" y="3928358"/>
              <a:ext cx="36000" cy="3600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145CC3C-DC3C-502E-D67E-1E8B1240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/>
              <a:t>History of World’s First Calculator</a:t>
            </a:r>
            <a:br>
              <a:rPr kumimoji="1" lang="en-US" altLang="ja-JP" sz="4000" dirty="0"/>
            </a:br>
            <a:r>
              <a:rPr kumimoji="1" lang="en-US" altLang="ja-JP" sz="3200" dirty="0"/>
              <a:t>Focused on Handheld, Display Technology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2114-6556-4338-4475-D39054F7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1E9CB-11C3-B232-767F-0D4D1F5A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1572D-2F78-BDF4-FEA3-9E070522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3</a:t>
            </a:fld>
            <a:endParaRPr lang="hu-HU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0A149D0-FA1A-F736-B48D-DDDA015F2D82}"/>
              </a:ext>
            </a:extLst>
          </p:cNvPr>
          <p:cNvGrpSpPr/>
          <p:nvPr/>
        </p:nvGrpSpPr>
        <p:grpSpPr>
          <a:xfrm>
            <a:off x="9646727" y="3941948"/>
            <a:ext cx="1738255" cy="146798"/>
            <a:chOff x="9646727" y="3941948"/>
            <a:chExt cx="1738255" cy="146798"/>
          </a:xfrm>
          <a:solidFill>
            <a:srgbClr val="212F52"/>
          </a:solidFill>
        </p:grpSpPr>
        <p:cxnSp>
          <p:nvCxnSpPr>
            <p:cNvPr id="3" name="Connector: Elbow 1034">
              <a:extLst>
                <a:ext uri="{FF2B5EF4-FFF2-40B4-BE49-F238E27FC236}">
                  <a16:creationId xmlns:a16="http://schemas.microsoft.com/office/drawing/2014/main" id="{CD8467A2-3F56-96BD-DF14-8059F582CDDA}"/>
                </a:ext>
              </a:extLst>
            </p:cNvPr>
            <p:cNvCxnSpPr>
              <a:cxnSpLocks/>
              <a:stCxn id="9" idx="5"/>
              <a:endCxn id="29" idx="0"/>
            </p:cNvCxnSpPr>
            <p:nvPr/>
          </p:nvCxnSpPr>
          <p:spPr>
            <a:xfrm rot="16200000" flipH="1">
              <a:off x="10473183" y="3176948"/>
              <a:ext cx="116071" cy="1707526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rgbClr val="212F52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36802BF-A05E-1CE3-729A-C44DD0FFA525}"/>
                </a:ext>
              </a:extLst>
            </p:cNvPr>
            <p:cNvSpPr/>
            <p:nvPr/>
          </p:nvSpPr>
          <p:spPr>
            <a:xfrm>
              <a:off x="9646727" y="3941948"/>
              <a:ext cx="36000" cy="36000"/>
            </a:xfrm>
            <a:prstGeom prst="flowChartConnector">
              <a:avLst/>
            </a:prstGeom>
            <a:grpFill/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7E7E22-8331-F3A2-43CC-F0410CD4ECC0}"/>
              </a:ext>
            </a:extLst>
          </p:cNvPr>
          <p:cNvGrpSpPr/>
          <p:nvPr/>
        </p:nvGrpSpPr>
        <p:grpSpPr>
          <a:xfrm>
            <a:off x="5772576" y="4092531"/>
            <a:ext cx="1591282" cy="2450979"/>
            <a:chOff x="5660263" y="4113896"/>
            <a:chExt cx="1591282" cy="245097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EA6423C-3E72-423E-B234-717087C17AF8}"/>
                </a:ext>
              </a:extLst>
            </p:cNvPr>
            <p:cNvSpPr/>
            <p:nvPr/>
          </p:nvSpPr>
          <p:spPr>
            <a:xfrm>
              <a:off x="5660263" y="4113896"/>
              <a:ext cx="1591282" cy="2450979"/>
            </a:xfrm>
            <a:prstGeom prst="roundRect">
              <a:avLst>
                <a:gd name="adj" fmla="val 2424"/>
              </a:avLst>
            </a:prstGeom>
            <a:solidFill>
              <a:srgbClr val="DEE0E5"/>
            </a:solidFill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116000" rIns="18000" bIns="36000" rtlCol="0" anchor="t"/>
            <a:lstStyle/>
            <a:p>
              <a:pPr>
                <a:defRPr/>
              </a:pP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1970 W-First Handheld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Printing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Calculator, Pocketronic by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Canon (JP), 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Contribution by </a:t>
              </a:r>
              <a:r>
                <a:rPr kumimoji="1" lang="en-US" altLang="ja-JP" sz="12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Texas Instruments (US)</a:t>
              </a:r>
              <a:br>
                <a:rPr kumimoji="1" lang="en-US" altLang="ja-JP" sz="12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</a:b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Paper-Tape only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  <a:endParaRPr kumimoji="1" lang="ja-JP" altLang="en-US" sz="14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0" descr="The Canon Pocketronic">
              <a:extLst>
                <a:ext uri="{FF2B5EF4-FFF2-40B4-BE49-F238E27FC236}">
                  <a16:creationId xmlns:a16="http://schemas.microsoft.com/office/drawing/2014/main" id="{6002D0B1-7FEE-160B-4298-D56BBC216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297" y="4169184"/>
              <a:ext cx="1264621" cy="103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A70880-744A-3357-64A0-E80A2154ED7B}"/>
              </a:ext>
            </a:extLst>
          </p:cNvPr>
          <p:cNvGrpSpPr/>
          <p:nvPr/>
        </p:nvGrpSpPr>
        <p:grpSpPr>
          <a:xfrm>
            <a:off x="9592095" y="4092531"/>
            <a:ext cx="1109472" cy="2450979"/>
            <a:chOff x="9470182" y="4113896"/>
            <a:chExt cx="1109472" cy="245097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F03B5D-902F-6654-E398-58ACA3E8DFB1}"/>
                </a:ext>
              </a:extLst>
            </p:cNvPr>
            <p:cNvSpPr/>
            <p:nvPr/>
          </p:nvSpPr>
          <p:spPr>
            <a:xfrm>
              <a:off x="9470182" y="4113896"/>
              <a:ext cx="1109472" cy="2450979"/>
            </a:xfrm>
            <a:prstGeom prst="roundRect">
              <a:avLst>
                <a:gd name="adj" fmla="val 2424"/>
              </a:avLst>
            </a:prstGeom>
            <a:solidFill>
              <a:srgbClr val="DEE0E5"/>
            </a:solidFill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116000" rIns="36000" bIns="36000" rtlCol="0" anchor="t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1973: W-First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mass-produced LCD Display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, EL-805 by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SHARP (JP)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Segment LCD</a:t>
              </a:r>
              <a:endParaRPr kumimoji="1" lang="ja-JP" altLang="en-US" sz="14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" name="Picture 26">
              <a:extLst>
                <a:ext uri="{FF2B5EF4-FFF2-40B4-BE49-F238E27FC236}">
                  <a16:creationId xmlns:a16="http://schemas.microsoft.com/office/drawing/2014/main" id="{AD6D2486-06AE-C4A3-5417-80C903088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538297" y="4184017"/>
              <a:ext cx="973241" cy="1019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7123C6-55A8-11FD-CB81-69A5B8C6AA27}"/>
              </a:ext>
            </a:extLst>
          </p:cNvPr>
          <p:cNvGrpSpPr/>
          <p:nvPr/>
        </p:nvGrpSpPr>
        <p:grpSpPr>
          <a:xfrm>
            <a:off x="8548602" y="4092531"/>
            <a:ext cx="982256" cy="2450979"/>
            <a:chOff x="8466545" y="4113896"/>
            <a:chExt cx="982256" cy="245097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38048AB-63FC-5299-CBD6-37529AC73649}"/>
                </a:ext>
              </a:extLst>
            </p:cNvPr>
            <p:cNvSpPr/>
            <p:nvPr/>
          </p:nvSpPr>
          <p:spPr>
            <a:xfrm>
              <a:off x="8466545" y="4113896"/>
              <a:ext cx="982256" cy="2450979"/>
            </a:xfrm>
            <a:prstGeom prst="roundRect">
              <a:avLst>
                <a:gd name="adj" fmla="val 2424"/>
              </a:avLst>
            </a:prstGeom>
            <a:solidFill>
              <a:srgbClr val="DEE0E5"/>
            </a:solidFill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116000" rIns="36000" bIns="36000" rtlCol="0" anchor="t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1973: W-First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LCD Display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, LC-800 by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DATAKING (US)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Segment</a:t>
              </a:r>
              <a:r>
                <a:rPr kumimoji="1" lang="en-US" altLang="ja-JP" sz="7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LCD</a:t>
              </a:r>
              <a:endParaRPr kumimoji="1" lang="ja-JP" altLang="en-US" sz="14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8">
              <a:extLst>
                <a:ext uri="{FF2B5EF4-FFF2-40B4-BE49-F238E27FC236}">
                  <a16:creationId xmlns:a16="http://schemas.microsoft.com/office/drawing/2014/main" id="{D0075978-CC24-24C3-2DBE-A46E533E4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157" y="4186331"/>
              <a:ext cx="679208" cy="101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19EE3F-E4BE-D688-24A6-D932A17A12DC}"/>
              </a:ext>
            </a:extLst>
          </p:cNvPr>
          <p:cNvGrpSpPr/>
          <p:nvPr/>
        </p:nvGrpSpPr>
        <p:grpSpPr>
          <a:xfrm>
            <a:off x="10764013" y="4088747"/>
            <a:ext cx="1241936" cy="2450979"/>
            <a:chOff x="10610408" y="4113896"/>
            <a:chExt cx="1241936" cy="245097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54E9D63-CF30-C5DE-EE15-92197E5C51AA}"/>
                </a:ext>
              </a:extLst>
            </p:cNvPr>
            <p:cNvSpPr/>
            <p:nvPr/>
          </p:nvSpPr>
          <p:spPr>
            <a:xfrm>
              <a:off x="10610408" y="4113896"/>
              <a:ext cx="1241936" cy="2450979"/>
            </a:xfrm>
            <a:prstGeom prst="roundRect">
              <a:avLst>
                <a:gd name="adj" fmla="val 2424"/>
              </a:avLst>
            </a:prstGeom>
            <a:solidFill>
              <a:srgbClr val="DEE0E5"/>
            </a:solidFill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116000" rIns="36000" bIns="36000" rtlCol="0" anchor="t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2007: W-First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touchscreen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smartphone with calculator, iPhone by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Apple (US).</a:t>
              </a:r>
              <a:b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</a:b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Pixel LCD, color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  <a:endParaRPr kumimoji="1" lang="ja-JP" altLang="en-US" sz="14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Picture 38" descr="Iphone Braun side by side">
              <a:extLst>
                <a:ext uri="{FF2B5EF4-FFF2-40B4-BE49-F238E27FC236}">
                  <a16:creationId xmlns:a16="http://schemas.microsoft.com/office/drawing/2014/main" id="{07C7A96A-F837-6608-52CC-7627F0E70D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876100" y="4184017"/>
              <a:ext cx="710551" cy="1019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53C692-3D9E-B648-F90F-085785148DD4}"/>
              </a:ext>
            </a:extLst>
          </p:cNvPr>
          <p:cNvGrpSpPr/>
          <p:nvPr/>
        </p:nvGrpSpPr>
        <p:grpSpPr>
          <a:xfrm>
            <a:off x="3104357" y="4092531"/>
            <a:ext cx="1253976" cy="2450979"/>
            <a:chOff x="3055571" y="4113896"/>
            <a:chExt cx="1253976" cy="245097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64AC797-EBBC-99DB-AFEE-3E70A96E167C}"/>
                </a:ext>
              </a:extLst>
            </p:cNvPr>
            <p:cNvSpPr/>
            <p:nvPr/>
          </p:nvSpPr>
          <p:spPr>
            <a:xfrm>
              <a:off x="3055571" y="4113896"/>
              <a:ext cx="1253976" cy="2450979"/>
            </a:xfrm>
            <a:prstGeom prst="roundRect">
              <a:avLst>
                <a:gd name="adj" fmla="val 38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116000" rIns="36000" bIns="36000" rtlCol="0" anchor="t"/>
            <a:lstStyle/>
            <a:p>
              <a:pPr>
                <a:defRPr/>
              </a:pP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1970: W-First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mass-produced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handheld battery calculator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QT-8B by SHARP (JP)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  <a:b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</a:b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VFD display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  <a:endParaRPr kumimoji="1" lang="ja-JP" altLang="en-US" sz="14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95A45A16-6195-DF09-A68E-A20B359B8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474" y="4184018"/>
              <a:ext cx="817055" cy="968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A2880A6-65F8-CC0B-04BC-A66D578038BC}"/>
              </a:ext>
            </a:extLst>
          </p:cNvPr>
          <p:cNvSpPr/>
          <p:nvPr/>
        </p:nvSpPr>
        <p:spPr>
          <a:xfrm>
            <a:off x="3108086" y="4088435"/>
            <a:ext cx="1253976" cy="2450979"/>
          </a:xfrm>
          <a:prstGeom prst="roundRect">
            <a:avLst>
              <a:gd name="adj" fmla="val 3800"/>
            </a:avLst>
          </a:prstGeom>
          <a:noFill/>
          <a:ln w="57150">
            <a:solidFill>
              <a:srgbClr val="212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116000" rIns="36000" bIns="36000" rtlCol="0" anchor="t"/>
          <a:lstStyle/>
          <a:p>
            <a:pPr>
              <a:defRPr/>
            </a:pPr>
            <a:endParaRPr kumimoji="1" lang="ja-JP" altLang="en-US" sz="140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68AD4C-8EB2-35B9-58EF-C47609E475CB}"/>
              </a:ext>
            </a:extLst>
          </p:cNvPr>
          <p:cNvGrpSpPr/>
          <p:nvPr/>
        </p:nvGrpSpPr>
        <p:grpSpPr>
          <a:xfrm>
            <a:off x="4420013" y="4092531"/>
            <a:ext cx="1291769" cy="2450979"/>
            <a:chOff x="4420013" y="4045528"/>
            <a:chExt cx="1291769" cy="245097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E60C9A4-D546-9D20-6E8D-BF13C4D36D16}"/>
                </a:ext>
              </a:extLst>
            </p:cNvPr>
            <p:cNvSpPr/>
            <p:nvPr/>
          </p:nvSpPr>
          <p:spPr>
            <a:xfrm>
              <a:off x="4420013" y="4045528"/>
              <a:ext cx="1291769" cy="2450979"/>
            </a:xfrm>
            <a:prstGeom prst="roundRect">
              <a:avLst>
                <a:gd name="adj" fmla="val 2851"/>
              </a:avLst>
            </a:prstGeom>
            <a:solidFill>
              <a:srgbClr val="DEE0E5"/>
            </a:solidFill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116000" rIns="36000" bIns="36000" rtlCol="0" anchor="t"/>
            <a:lstStyle/>
            <a:p>
              <a:pPr>
                <a:defRPr/>
              </a:pP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1970: W-First Handheld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Nixie display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Calculator, ICC-82D by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SANYO (JP)</a:t>
              </a:r>
              <a:b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</a:b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Nixie display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  <a:endParaRPr kumimoji="1" lang="ja-JP" altLang="en-US" sz="14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9D629C0-396C-362E-86BA-FEE012F5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2951" y="4111865"/>
              <a:ext cx="809622" cy="101900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A164D9-3C80-68D4-F59F-927BF3835830}"/>
              </a:ext>
            </a:extLst>
          </p:cNvPr>
          <p:cNvGrpSpPr/>
          <p:nvPr/>
        </p:nvGrpSpPr>
        <p:grpSpPr>
          <a:xfrm>
            <a:off x="7425096" y="4092531"/>
            <a:ext cx="1072110" cy="2450979"/>
            <a:chOff x="7425096" y="4045528"/>
            <a:chExt cx="1072110" cy="245097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EA12EF9-5668-9AB5-00B2-12F8274F01FB}"/>
                </a:ext>
              </a:extLst>
            </p:cNvPr>
            <p:cNvSpPr/>
            <p:nvPr/>
          </p:nvSpPr>
          <p:spPr>
            <a:xfrm>
              <a:off x="7425096" y="4045528"/>
              <a:ext cx="1072110" cy="2450979"/>
            </a:xfrm>
            <a:prstGeom prst="roundRect">
              <a:avLst>
                <a:gd name="adj" fmla="val 2424"/>
              </a:avLst>
            </a:prstGeom>
            <a:solidFill>
              <a:srgbClr val="DEE0E5"/>
            </a:solidFill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116000" rIns="36000" bIns="36000" rtlCol="0" anchor="t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1971: W-First Handheld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LED display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,  LE-120A by </a:t>
              </a:r>
              <a:r>
                <a:rPr kumimoji="1" lang="en-US" altLang="ja-JP" sz="1400" b="1" dirty="0" err="1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Busicom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(JP)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Segment LED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  <a:endParaRPr kumimoji="1" lang="ja-JP" altLang="en-US" sz="14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Picture 8" descr="Busicom LE-120A in hand">
              <a:extLst>
                <a:ext uri="{FF2B5EF4-FFF2-40B4-BE49-F238E27FC236}">
                  <a16:creationId xmlns:a16="http://schemas.microsoft.com/office/drawing/2014/main" id="{F85A7547-8EC4-1FDD-417F-A3F0EB2D5B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936" y="4120151"/>
              <a:ext cx="754672" cy="101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888E3-200A-7B2B-9FF5-0BCBB5D105CE}"/>
              </a:ext>
            </a:extLst>
          </p:cNvPr>
          <p:cNvGrpSpPr/>
          <p:nvPr/>
        </p:nvGrpSpPr>
        <p:grpSpPr>
          <a:xfrm>
            <a:off x="1531863" y="4092531"/>
            <a:ext cx="1511257" cy="2450979"/>
            <a:chOff x="1531863" y="4045528"/>
            <a:chExt cx="1511257" cy="2450979"/>
          </a:xfrm>
          <a:solidFill>
            <a:schemeClr val="bg1"/>
          </a:solidFill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39ECA55-7023-BCB6-51E4-3CCA669752AE}"/>
                </a:ext>
              </a:extLst>
            </p:cNvPr>
            <p:cNvSpPr/>
            <p:nvPr/>
          </p:nvSpPr>
          <p:spPr>
            <a:xfrm>
              <a:off x="1531863" y="4045528"/>
              <a:ext cx="1511257" cy="2450979"/>
            </a:xfrm>
            <a:prstGeom prst="roundRect">
              <a:avLst>
                <a:gd name="adj" fmla="val 2299"/>
              </a:avLst>
            </a:prstGeom>
            <a:solidFill>
              <a:srgbClr val="DEE0E5"/>
            </a:solidFill>
            <a:ln>
              <a:solidFill>
                <a:srgbClr val="0F1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116000" rIns="36000" bIns="36000" rtlCol="0" anchor="t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1967: W-First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prototype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handheld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‘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Cal-Tech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’ by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Texas Instruments (US).</a:t>
              </a:r>
              <a:b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</a:b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Output:  </a:t>
              </a:r>
              <a:b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</a:b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Paper-tape only.</a:t>
              </a:r>
              <a:endParaRPr kumimoji="1" lang="ja-JP" altLang="en-US" sz="140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2EAEAD4D-EF0C-09D6-0B78-BF5AFFD837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6427" y="4100816"/>
              <a:ext cx="766237" cy="98293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A4397B2-1C37-154F-2063-F0BE60F09B86}"/>
              </a:ext>
            </a:extLst>
          </p:cNvPr>
          <p:cNvSpPr/>
          <p:nvPr/>
        </p:nvSpPr>
        <p:spPr>
          <a:xfrm>
            <a:off x="11394383" y="3652170"/>
            <a:ext cx="557821" cy="339584"/>
          </a:xfrm>
          <a:prstGeom prst="rightArrow">
            <a:avLst>
              <a:gd name="adj1" fmla="val 67397"/>
              <a:gd name="adj2" fmla="val 90189"/>
            </a:avLst>
          </a:prstGeom>
          <a:solidFill>
            <a:srgbClr val="212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8366247-9023-5241-3C1B-482E8258FDF4}"/>
              </a:ext>
            </a:extLst>
          </p:cNvPr>
          <p:cNvGrpSpPr/>
          <p:nvPr/>
        </p:nvGrpSpPr>
        <p:grpSpPr>
          <a:xfrm>
            <a:off x="86498" y="1507928"/>
            <a:ext cx="8284886" cy="2425787"/>
            <a:chOff x="86498" y="1507928"/>
            <a:chExt cx="8284886" cy="242578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83F64D0-608C-9B3B-9D5F-4581F6271FC0}"/>
                </a:ext>
              </a:extLst>
            </p:cNvPr>
            <p:cNvGrpSpPr/>
            <p:nvPr/>
          </p:nvGrpSpPr>
          <p:grpSpPr>
            <a:xfrm>
              <a:off x="122022" y="3703640"/>
              <a:ext cx="6727581" cy="230075"/>
              <a:chOff x="122022" y="3447477"/>
              <a:chExt cx="6727581" cy="23007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6B39685-0D8A-CDD4-0B0A-34D40D5DA6B0}"/>
                  </a:ext>
                </a:extLst>
              </p:cNvPr>
              <p:cNvSpPr/>
              <p:nvPr/>
            </p:nvSpPr>
            <p:spPr>
              <a:xfrm>
                <a:off x="122022" y="3447477"/>
                <a:ext cx="749282" cy="23007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r>
                  <a:rPr kumimoji="1" lang="en-US" altLang="ja-JP" b="1" dirty="0">
                    <a:ea typeface="Tahoma" panose="020B0604030504040204" pitchFamily="34" charset="0"/>
                    <a:cs typeface="Courier New" panose="02070309020205020404" pitchFamily="49" charset="0"/>
                  </a:rPr>
                  <a:t>1600</a:t>
                </a:r>
                <a:endParaRPr kumimoji="1" lang="ja-JP" altLang="en-US" b="1" dirty="0"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6CA944-438C-B2FC-7CA7-904E83E89B61}"/>
                  </a:ext>
                </a:extLst>
              </p:cNvPr>
              <p:cNvSpPr/>
              <p:nvPr/>
            </p:nvSpPr>
            <p:spPr>
              <a:xfrm>
                <a:off x="870804" y="3447477"/>
                <a:ext cx="749282" cy="23007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r>
                  <a:rPr kumimoji="1" lang="en-US" altLang="ja-JP" b="1" dirty="0">
                    <a:solidFill>
                      <a:schemeClr val="bg1">
                        <a:lumMod val="75000"/>
                      </a:schemeClr>
                    </a:solidFill>
                    <a:ea typeface="Tahoma" panose="020B0604030504040204" pitchFamily="34" charset="0"/>
                    <a:cs typeface="Courier New" panose="02070309020205020404" pitchFamily="49" charset="0"/>
                  </a:rPr>
                  <a:t>1650</a:t>
                </a:r>
                <a:endParaRPr kumimoji="1" lang="ja-JP" altLang="en-US" b="1" dirty="0">
                  <a:solidFill>
                    <a:schemeClr val="bg1">
                      <a:lumMod val="75000"/>
                    </a:schemeClr>
                  </a:solidFill>
                  <a:cs typeface="Courier New" panose="02070309020205020404" pitchFamily="49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0C8E273-388C-1F22-ADC2-66FD7A41336F}"/>
                  </a:ext>
                </a:extLst>
              </p:cNvPr>
              <p:cNvSpPr/>
              <p:nvPr/>
            </p:nvSpPr>
            <p:spPr>
              <a:xfrm>
                <a:off x="1616021" y="3447477"/>
                <a:ext cx="749282" cy="23007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r>
                  <a:rPr kumimoji="1" lang="en-US" altLang="ja-JP" b="1" dirty="0">
                    <a:ea typeface="Tahoma" panose="020B0604030504040204" pitchFamily="34" charset="0"/>
                    <a:cs typeface="Courier New" panose="02070309020205020404" pitchFamily="49" charset="0"/>
                  </a:rPr>
                  <a:t>1700</a:t>
                </a:r>
                <a:endParaRPr kumimoji="1" lang="ja-JP" altLang="en-US" b="1" dirty="0">
                  <a:cs typeface="Courier New" panose="02070309020205020404" pitchFamily="49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1E10055-0C07-470F-2812-D8C06EC0C529}"/>
                  </a:ext>
                </a:extLst>
              </p:cNvPr>
              <p:cNvSpPr/>
              <p:nvPr/>
            </p:nvSpPr>
            <p:spPr>
              <a:xfrm>
                <a:off x="2364803" y="3447477"/>
                <a:ext cx="749282" cy="23007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r>
                  <a:rPr kumimoji="1" lang="en-US" altLang="ja-JP" b="1" dirty="0">
                    <a:solidFill>
                      <a:schemeClr val="bg1">
                        <a:lumMod val="75000"/>
                      </a:schemeClr>
                    </a:solidFill>
                    <a:ea typeface="Tahoma" panose="020B0604030504040204" pitchFamily="34" charset="0"/>
                    <a:cs typeface="Courier New" panose="02070309020205020404" pitchFamily="49" charset="0"/>
                  </a:rPr>
                  <a:t>1750</a:t>
                </a:r>
                <a:endParaRPr kumimoji="1" lang="ja-JP" altLang="en-US" b="1" dirty="0">
                  <a:solidFill>
                    <a:schemeClr val="bg1">
                      <a:lumMod val="75000"/>
                    </a:schemeClr>
                  </a:solidFill>
                  <a:cs typeface="Courier New" panose="02070309020205020404" pitchFamily="49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9465CCF-5B9F-841B-9950-480F8CD356E1}"/>
                  </a:ext>
                </a:extLst>
              </p:cNvPr>
              <p:cNvSpPr/>
              <p:nvPr/>
            </p:nvSpPr>
            <p:spPr>
              <a:xfrm>
                <a:off x="3112323" y="3447477"/>
                <a:ext cx="749282" cy="23007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r>
                  <a:rPr kumimoji="1" lang="en-US" altLang="ja-JP" b="1" dirty="0">
                    <a:ea typeface="Tahoma" panose="020B0604030504040204" pitchFamily="34" charset="0"/>
                    <a:cs typeface="Courier New" panose="02070309020205020404" pitchFamily="49" charset="0"/>
                  </a:rPr>
                  <a:t>1800</a:t>
                </a:r>
                <a:endParaRPr kumimoji="1" lang="ja-JP" altLang="en-US" b="1" dirty="0"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B8E08BF-59F1-417D-4F1A-886DB21AE702}"/>
                  </a:ext>
                </a:extLst>
              </p:cNvPr>
              <p:cNvSpPr/>
              <p:nvPr/>
            </p:nvSpPr>
            <p:spPr>
              <a:xfrm>
                <a:off x="3861105" y="3447477"/>
                <a:ext cx="749282" cy="23007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r>
                  <a:rPr kumimoji="1" lang="en-US" altLang="ja-JP" b="1" dirty="0">
                    <a:solidFill>
                      <a:schemeClr val="bg1">
                        <a:lumMod val="75000"/>
                      </a:schemeClr>
                    </a:solidFill>
                    <a:ea typeface="Tahoma" panose="020B0604030504040204" pitchFamily="34" charset="0"/>
                    <a:cs typeface="Courier New" panose="02070309020205020404" pitchFamily="49" charset="0"/>
                  </a:rPr>
                  <a:t>1850</a:t>
                </a:r>
                <a:endParaRPr kumimoji="1" lang="ja-JP" altLang="en-US" b="1" dirty="0">
                  <a:solidFill>
                    <a:schemeClr val="bg1">
                      <a:lumMod val="75000"/>
                    </a:schemeClr>
                  </a:solidFill>
                  <a:cs typeface="Courier New" panose="02070309020205020404" pitchFamily="49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F851103-C84D-430D-69FA-A4D21970F179}"/>
                  </a:ext>
                </a:extLst>
              </p:cNvPr>
              <p:cNvSpPr/>
              <p:nvPr/>
            </p:nvSpPr>
            <p:spPr>
              <a:xfrm>
                <a:off x="4606322" y="3447477"/>
                <a:ext cx="749282" cy="23007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r>
                  <a:rPr kumimoji="1" lang="en-US" altLang="ja-JP" b="1" dirty="0">
                    <a:ea typeface="Tahoma" panose="020B0604030504040204" pitchFamily="34" charset="0"/>
                    <a:cs typeface="Courier New" panose="02070309020205020404" pitchFamily="49" charset="0"/>
                  </a:rPr>
                  <a:t>1900</a:t>
                </a:r>
                <a:endParaRPr kumimoji="1" lang="ja-JP" altLang="en-US" b="1" dirty="0">
                  <a:cs typeface="Courier New" panose="02070309020205020404" pitchFamily="49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AAA655A-996F-9C26-8018-A281832483AC}"/>
                  </a:ext>
                </a:extLst>
              </p:cNvPr>
              <p:cNvSpPr/>
              <p:nvPr/>
            </p:nvSpPr>
            <p:spPr>
              <a:xfrm>
                <a:off x="5355105" y="3447477"/>
                <a:ext cx="749282" cy="23007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r>
                  <a:rPr kumimoji="1" lang="en-US" altLang="ja-JP" b="1" dirty="0">
                    <a:solidFill>
                      <a:schemeClr val="bg1">
                        <a:lumMod val="75000"/>
                      </a:schemeClr>
                    </a:solidFill>
                    <a:ea typeface="Tahoma" panose="020B0604030504040204" pitchFamily="34" charset="0"/>
                    <a:cs typeface="Courier New" panose="02070309020205020404" pitchFamily="49" charset="0"/>
                  </a:rPr>
                  <a:t>1950</a:t>
                </a:r>
                <a:endParaRPr kumimoji="1" lang="ja-JP" altLang="en-US" b="1" dirty="0">
                  <a:solidFill>
                    <a:schemeClr val="bg1">
                      <a:lumMod val="75000"/>
                    </a:schemeClr>
                  </a:solidFill>
                  <a:cs typeface="Courier New" panose="02070309020205020404" pitchFamily="49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D6C5C04-7EFF-8FE7-40D0-7AC02867D95A}"/>
                  </a:ext>
                </a:extLst>
              </p:cNvPr>
              <p:cNvSpPr/>
              <p:nvPr/>
            </p:nvSpPr>
            <p:spPr>
              <a:xfrm>
                <a:off x="6100321" y="3447477"/>
                <a:ext cx="749282" cy="23007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r>
                  <a:rPr kumimoji="1" lang="en-US" altLang="ja-JP" b="1" dirty="0">
                    <a:ea typeface="Tahoma" panose="020B0604030504040204" pitchFamily="34" charset="0"/>
                    <a:cs typeface="Courier New" panose="02070309020205020404" pitchFamily="49" charset="0"/>
                  </a:rPr>
                  <a:t>1960</a:t>
                </a:r>
                <a:endParaRPr kumimoji="1" lang="ja-JP" altLang="en-US" b="1" dirty="0"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DBA95C8-8CA1-FE0B-CF93-808074230048}"/>
                </a:ext>
              </a:extLst>
            </p:cNvPr>
            <p:cNvGrpSpPr/>
            <p:nvPr/>
          </p:nvGrpSpPr>
          <p:grpSpPr>
            <a:xfrm>
              <a:off x="86498" y="1509206"/>
              <a:ext cx="1173275" cy="2033610"/>
              <a:chOff x="86498" y="1163403"/>
              <a:chExt cx="1173275" cy="2033610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2343ECE0-C10E-AE7D-2BAF-CB6EDF20E4C1}"/>
                  </a:ext>
                </a:extLst>
              </p:cNvPr>
              <p:cNvSpPr/>
              <p:nvPr/>
            </p:nvSpPr>
            <p:spPr>
              <a:xfrm>
                <a:off x="86498" y="1163403"/>
                <a:ext cx="1173275" cy="2033610"/>
              </a:xfrm>
              <a:prstGeom prst="roundRect">
                <a:avLst>
                  <a:gd name="adj" fmla="val 4808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kumimoji="1" lang="en-US" altLang="ja-JP" sz="1400" dirty="0">
                    <a:solidFill>
                      <a:srgbClr val="0F1627"/>
                    </a:solidFill>
                    <a:latin typeface="Arial Narrow" panose="020B0606020202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1623: W-First </a:t>
                </a:r>
                <a:r>
                  <a:rPr kumimoji="1" lang="en-US" altLang="ja-JP" sz="1400" u="sng" dirty="0">
                    <a:solidFill>
                      <a:srgbClr val="0F1627"/>
                    </a:solidFill>
                    <a:latin typeface="Arial Narrow" panose="020B0606020202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Adding</a:t>
                </a:r>
                <a:r>
                  <a:rPr kumimoji="1" lang="en-US" altLang="ja-JP" sz="1400" dirty="0">
                    <a:solidFill>
                      <a:srgbClr val="0F1627"/>
                    </a:solidFill>
                    <a:latin typeface="Arial Narrow" panose="020B0606020202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Machine </a:t>
                </a:r>
                <a:r>
                  <a:rPr kumimoji="1" lang="en-US" altLang="ja-JP" sz="1400" b="1" dirty="0">
                    <a:solidFill>
                      <a:srgbClr val="0F1627"/>
                    </a:solidFill>
                    <a:latin typeface="Arial Narrow" panose="020B0606020202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(DE)</a:t>
                </a:r>
                <a:endParaRPr kumimoji="1" lang="ja-JP" altLang="en-US" sz="1400" b="1" dirty="0">
                  <a:solidFill>
                    <a:srgbClr val="0F1627"/>
                  </a:solidFill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-US" altLang="ja-JP" sz="1400" dirty="0">
                    <a:solidFill>
                      <a:srgbClr val="0F1627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&lt;photo: replica&gt;</a:t>
                </a:r>
                <a:endParaRPr kumimoji="1" lang="ja-JP" altLang="en-US" sz="1400" dirty="0">
                  <a:solidFill>
                    <a:srgbClr val="0F1627"/>
                  </a:solidFill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4" name="Picture 2" descr="First Adding Machine">
                <a:extLst>
                  <a:ext uri="{FF2B5EF4-FFF2-40B4-BE49-F238E27FC236}">
                    <a16:creationId xmlns:a16="http://schemas.microsoft.com/office/drawing/2014/main" id="{0F234B07-486B-713D-2599-2AE6E1E01B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47" y="2098060"/>
                <a:ext cx="1087806" cy="1030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C62F931-9BA5-69ED-1064-3BA46C552DAB}"/>
                </a:ext>
              </a:extLst>
            </p:cNvPr>
            <p:cNvGrpSpPr/>
            <p:nvPr/>
          </p:nvGrpSpPr>
          <p:grpSpPr>
            <a:xfrm>
              <a:off x="1367100" y="1509206"/>
              <a:ext cx="1095577" cy="2033610"/>
              <a:chOff x="1540931" y="1163403"/>
              <a:chExt cx="1095577" cy="2033610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970ADC5-CD57-419C-FDC3-5D7CFFBCBF81}"/>
                  </a:ext>
                </a:extLst>
              </p:cNvPr>
              <p:cNvSpPr/>
              <p:nvPr/>
            </p:nvSpPr>
            <p:spPr>
              <a:xfrm>
                <a:off x="1540931" y="1163403"/>
                <a:ext cx="1095577" cy="2033610"/>
              </a:xfrm>
              <a:prstGeom prst="roundRect">
                <a:avLst>
                  <a:gd name="adj" fmla="val 4808"/>
                </a:avLst>
              </a:prstGeom>
              <a:solidFill>
                <a:srgbClr val="F2F2F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en-GB" altLang="ja-JP" sz="1400" b="0" i="0" dirty="0">
                    <a:solidFill>
                      <a:srgbClr val="0F1627"/>
                    </a:solidFill>
                    <a:effectLst/>
                    <a:latin typeface="Arial Narrow" panose="020B0606020202030204" pitchFamily="34" charset="0"/>
                  </a:rPr>
                  <a:t>1773: W-First </a:t>
                </a:r>
                <a:r>
                  <a:rPr lang="en-GB" altLang="ja-JP" sz="1400" b="0" i="0" u="sng" dirty="0">
                    <a:solidFill>
                      <a:srgbClr val="0F1627"/>
                    </a:solidFill>
                    <a:effectLst/>
                    <a:latin typeface="Arial Narrow" panose="020B0606020202030204" pitchFamily="34" charset="0"/>
                  </a:rPr>
                  <a:t>Functional</a:t>
                </a:r>
                <a:r>
                  <a:rPr lang="en-GB" altLang="ja-JP" sz="1400" b="0" i="0" dirty="0">
                    <a:solidFill>
                      <a:srgbClr val="0F1627"/>
                    </a:solidFill>
                    <a:effectLst/>
                    <a:latin typeface="Arial Narrow" panose="020B0606020202030204" pitchFamily="34" charset="0"/>
                  </a:rPr>
                  <a:t> Calculator </a:t>
                </a:r>
                <a:r>
                  <a:rPr lang="en-GB" altLang="ja-JP" sz="1400" b="1" i="0" dirty="0">
                    <a:solidFill>
                      <a:srgbClr val="0F1627"/>
                    </a:solidFill>
                    <a:effectLst/>
                    <a:latin typeface="Arial Narrow" panose="020B0606020202030204" pitchFamily="34" charset="0"/>
                  </a:rPr>
                  <a:t>(DE)</a:t>
                </a:r>
              </a:p>
            </p:txBody>
          </p:sp>
          <p:pic>
            <p:nvPicPr>
              <p:cNvPr id="82" name="Picture 4" descr="calculating clock">
                <a:extLst>
                  <a:ext uri="{FF2B5EF4-FFF2-40B4-BE49-F238E27FC236}">
                    <a16:creationId xmlns:a16="http://schemas.microsoft.com/office/drawing/2014/main" id="{D144975D-B94E-5577-69FF-E155ED6AAE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1837" y="2092836"/>
                <a:ext cx="1020487" cy="1030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2603180-EA2F-F608-93F4-CF8083B898D1}"/>
                </a:ext>
              </a:extLst>
            </p:cNvPr>
            <p:cNvGrpSpPr/>
            <p:nvPr/>
          </p:nvGrpSpPr>
          <p:grpSpPr>
            <a:xfrm>
              <a:off x="2570004" y="1509206"/>
              <a:ext cx="1531102" cy="2033610"/>
              <a:chOff x="2973823" y="1163403"/>
              <a:chExt cx="1531102" cy="2033610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66DA911C-0EEC-19B6-75BC-28F16762D770}"/>
                  </a:ext>
                </a:extLst>
              </p:cNvPr>
              <p:cNvSpPr/>
              <p:nvPr/>
            </p:nvSpPr>
            <p:spPr>
              <a:xfrm>
                <a:off x="2973823" y="1163403"/>
                <a:ext cx="1531102" cy="2033610"/>
              </a:xfrm>
              <a:prstGeom prst="roundRect">
                <a:avLst>
                  <a:gd name="adj" fmla="val 2575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en-US" altLang="ja-JP" sz="1400" dirty="0">
                    <a:solidFill>
                      <a:srgbClr val="0F1627"/>
                    </a:solidFill>
                    <a:latin typeface="Arial Narrow" panose="020B0606020202030204" pitchFamily="34" charset="0"/>
                  </a:rPr>
                  <a:t>1820: W-First </a:t>
                </a:r>
                <a:r>
                  <a:rPr lang="en-US" altLang="ja-JP" sz="1400" u="sng" dirty="0">
                    <a:solidFill>
                      <a:srgbClr val="0F1627"/>
                    </a:solidFill>
                    <a:latin typeface="Arial Narrow" panose="020B0606020202030204" pitchFamily="34" charset="0"/>
                  </a:rPr>
                  <a:t>Commercially Produced Mechanical</a:t>
                </a:r>
                <a:r>
                  <a:rPr lang="en-US" altLang="ja-JP" sz="1400" dirty="0">
                    <a:solidFill>
                      <a:srgbClr val="0F1627"/>
                    </a:solidFill>
                    <a:latin typeface="Arial Narrow" panose="020B0606020202030204" pitchFamily="34" charset="0"/>
                  </a:rPr>
                  <a:t> Calculator </a:t>
                </a:r>
                <a:r>
                  <a:rPr lang="en-US" altLang="ja-JP" sz="1400" b="1" dirty="0">
                    <a:solidFill>
                      <a:srgbClr val="0F1627"/>
                    </a:solidFill>
                    <a:latin typeface="Arial Narrow" panose="020B0606020202030204" pitchFamily="34" charset="0"/>
                  </a:rPr>
                  <a:t>(FR)</a:t>
                </a:r>
              </a:p>
            </p:txBody>
          </p:sp>
          <p:pic>
            <p:nvPicPr>
              <p:cNvPr id="80" name="Picture 8" descr="Commercially produced mechanical calculator">
                <a:extLst>
                  <a:ext uri="{FF2B5EF4-FFF2-40B4-BE49-F238E27FC236}">
                    <a16:creationId xmlns:a16="http://schemas.microsoft.com/office/drawing/2014/main" id="{D2139FCD-B671-DA34-5B7C-15A9A03F8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814" y="2091727"/>
                <a:ext cx="1332199" cy="1029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A91AE9A-0D4E-C2F8-65A5-99FCE89E7BB2}"/>
                </a:ext>
              </a:extLst>
            </p:cNvPr>
            <p:cNvGrpSpPr/>
            <p:nvPr/>
          </p:nvGrpSpPr>
          <p:grpSpPr>
            <a:xfrm>
              <a:off x="7039544" y="1509206"/>
              <a:ext cx="1331840" cy="2033610"/>
              <a:chOff x="7374374" y="1163403"/>
              <a:chExt cx="1331840" cy="2033610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D2076A0C-A0AD-04D0-5952-78FA4A4B88BC}"/>
                  </a:ext>
                </a:extLst>
              </p:cNvPr>
              <p:cNvSpPr/>
              <p:nvPr/>
            </p:nvSpPr>
            <p:spPr>
              <a:xfrm>
                <a:off x="7374374" y="1163403"/>
                <a:ext cx="1331840" cy="2033610"/>
              </a:xfrm>
              <a:prstGeom prst="roundRect">
                <a:avLst>
                  <a:gd name="adj" fmla="val 2575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defRPr/>
                </a:pPr>
                <a:r>
                  <a:rPr lang="en-US" altLang="ja-JP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arrow" panose="020B0606020202030204" pitchFamily="34" charset="0"/>
                  </a:rPr>
                  <a:t>1954: W-First </a:t>
                </a:r>
                <a:r>
                  <a:rPr lang="en-US" altLang="ja-JP" sz="1400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arrow" panose="020B0606020202030204" pitchFamily="34" charset="0"/>
                  </a:rPr>
                  <a:t>All- Transistor</a:t>
                </a:r>
                <a:r>
                  <a:rPr lang="en-US" altLang="ja-JP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arrow" panose="020B0606020202030204" pitchFamily="34" charset="0"/>
                  </a:rPr>
                  <a:t> Calculator 608 by </a:t>
                </a:r>
                <a:r>
                  <a:rPr lang="en-US" altLang="ja-JP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arrow" panose="020B0606020202030204" pitchFamily="34" charset="0"/>
                  </a:rPr>
                  <a:t>IBM (US)</a:t>
                </a:r>
              </a:p>
            </p:txBody>
          </p:sp>
          <p:pic>
            <p:nvPicPr>
              <p:cNvPr id="78" name="Picture 34" descr="Thomas J. Watson Jr. (Right) examining IBMs first all-transistorized computer, the IBM 608 Calculator, December 1956.">
                <a:extLst>
                  <a:ext uri="{FF2B5EF4-FFF2-40B4-BE49-F238E27FC236}">
                    <a16:creationId xmlns:a16="http://schemas.microsoft.com/office/drawing/2014/main" id="{231B15E4-87AC-4D8F-9F8C-19C14A6F0E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422560" y="2094563"/>
                <a:ext cx="1235467" cy="1030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B71512-0947-17E2-8D75-E5145E919E57}"/>
                </a:ext>
              </a:extLst>
            </p:cNvPr>
            <p:cNvGrpSpPr/>
            <p:nvPr/>
          </p:nvGrpSpPr>
          <p:grpSpPr>
            <a:xfrm>
              <a:off x="4255803" y="1509206"/>
              <a:ext cx="1437246" cy="2033610"/>
              <a:chOff x="4557203" y="1163403"/>
              <a:chExt cx="1437246" cy="2033610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2608C2-8982-1220-3894-3984A86BA3C4}"/>
                  </a:ext>
                </a:extLst>
              </p:cNvPr>
              <p:cNvSpPr/>
              <p:nvPr/>
            </p:nvSpPr>
            <p:spPr>
              <a:xfrm>
                <a:off x="4557203" y="1163403"/>
                <a:ext cx="1437246" cy="2033610"/>
              </a:xfrm>
              <a:prstGeom prst="roundRect">
                <a:avLst>
                  <a:gd name="adj" fmla="val 2575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r>
                  <a:rPr lang="en-US" altLang="ja-JP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arrow" panose="020B0606020202030204" pitchFamily="34" charset="0"/>
                  </a:rPr>
                  <a:t>1945: W-First Vacuum Computer </a:t>
                </a:r>
                <a:r>
                  <a:rPr lang="en-US" altLang="ja-JP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arrow" panose="020B0606020202030204" pitchFamily="34" charset="0"/>
                  </a:rPr>
                  <a:t>ENIAC (US)</a:t>
                </a:r>
              </a:p>
            </p:txBody>
          </p:sp>
          <p:pic>
            <p:nvPicPr>
              <p:cNvPr id="76" name="Picture 36" descr="undefined">
                <a:extLst>
                  <a:ext uri="{FF2B5EF4-FFF2-40B4-BE49-F238E27FC236}">
                    <a16:creationId xmlns:a16="http://schemas.microsoft.com/office/drawing/2014/main" id="{01756096-1855-CC4F-2583-D04C8BF857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0715" y="2089051"/>
                <a:ext cx="1353680" cy="1034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8EC4938-0904-31F6-9D88-82DD336B9D3A}"/>
                </a:ext>
              </a:extLst>
            </p:cNvPr>
            <p:cNvGrpSpPr/>
            <p:nvPr/>
          </p:nvGrpSpPr>
          <p:grpSpPr>
            <a:xfrm>
              <a:off x="5736561" y="1507928"/>
              <a:ext cx="1259471" cy="2033610"/>
              <a:chOff x="6045228" y="1162125"/>
              <a:chExt cx="1259471" cy="2033610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84084EF-249B-70F8-FBE7-4681C91D8827}"/>
                  </a:ext>
                </a:extLst>
              </p:cNvPr>
              <p:cNvSpPr/>
              <p:nvPr/>
            </p:nvSpPr>
            <p:spPr>
              <a:xfrm>
                <a:off x="6045228" y="1162125"/>
                <a:ext cx="1259471" cy="2033610"/>
              </a:xfrm>
              <a:prstGeom prst="roundRect">
                <a:avLst>
                  <a:gd name="adj" fmla="val 2575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>
                  <a:defRPr/>
                </a:pPr>
                <a:r>
                  <a:rPr lang="en-US" altLang="ja-JP" sz="1400" dirty="0">
                    <a:solidFill>
                      <a:srgbClr val="0F1627"/>
                    </a:solidFill>
                    <a:latin typeface="Arial Narrow" panose="020B0606020202030204" pitchFamily="34" charset="0"/>
                  </a:rPr>
                  <a:t>1948: W-First Pocket Calculator </a:t>
                </a:r>
                <a:r>
                  <a:rPr lang="en-US" altLang="ja-JP" sz="1400" b="1" dirty="0">
                    <a:solidFill>
                      <a:srgbClr val="0F1627"/>
                    </a:solidFill>
                    <a:latin typeface="Arial Narrow" panose="020B0606020202030204" pitchFamily="34" charset="0"/>
                  </a:rPr>
                  <a:t>CURTA (AU)</a:t>
                </a:r>
              </a:p>
            </p:txBody>
          </p:sp>
          <p:pic>
            <p:nvPicPr>
              <p:cNvPr id="74" name="Picture 2" descr="Curta Type 1 Mechanical Calculator - Industrial Alchemy">
                <a:extLst>
                  <a:ext uri="{FF2B5EF4-FFF2-40B4-BE49-F238E27FC236}">
                    <a16:creationId xmlns:a16="http://schemas.microsoft.com/office/drawing/2014/main" id="{44D7C30F-095F-78F8-8B2E-5539425E2D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100081" y="2091727"/>
                <a:ext cx="1149764" cy="1029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7" name="Connector: Elbow 62">
              <a:extLst>
                <a:ext uri="{FF2B5EF4-FFF2-40B4-BE49-F238E27FC236}">
                  <a16:creationId xmlns:a16="http://schemas.microsoft.com/office/drawing/2014/main" id="{BCCA529F-ACD8-6442-BE35-06190DC3FA7A}"/>
                </a:ext>
              </a:extLst>
            </p:cNvPr>
            <p:cNvCxnSpPr>
              <a:cxnSpLocks/>
              <a:stCxn id="83" idx="2"/>
              <a:endCxn id="58" idx="0"/>
            </p:cNvCxnSpPr>
            <p:nvPr/>
          </p:nvCxnSpPr>
          <p:spPr>
            <a:xfrm rot="5400000">
              <a:off x="445130" y="3440110"/>
              <a:ext cx="125300" cy="33071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9311857C-5459-39B2-5F56-33DDFDD6D582}"/>
                </a:ext>
              </a:extLst>
            </p:cNvPr>
            <p:cNvSpPr/>
            <p:nvPr/>
          </p:nvSpPr>
          <p:spPr>
            <a:xfrm>
              <a:off x="324423" y="3668116"/>
              <a:ext cx="36000" cy="3600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89FC3364-D343-0F47-D134-7B1956EBFC59}"/>
                </a:ext>
              </a:extLst>
            </p:cNvPr>
            <p:cNvSpPr/>
            <p:nvPr/>
          </p:nvSpPr>
          <p:spPr>
            <a:xfrm>
              <a:off x="2630362" y="3668116"/>
              <a:ext cx="36000" cy="3600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Connector: Elbow 1029">
              <a:extLst>
                <a:ext uri="{FF2B5EF4-FFF2-40B4-BE49-F238E27FC236}">
                  <a16:creationId xmlns:a16="http://schemas.microsoft.com/office/drawing/2014/main" id="{43935D1C-5185-7996-8CB1-DE6F97E3C348}"/>
                </a:ext>
              </a:extLst>
            </p:cNvPr>
            <p:cNvCxnSpPr>
              <a:cxnSpLocks/>
              <a:stCxn id="81" idx="2"/>
              <a:endCxn id="59" idx="0"/>
            </p:cNvCxnSpPr>
            <p:nvPr/>
          </p:nvCxnSpPr>
          <p:spPr>
            <a:xfrm rot="16200000" flipH="1">
              <a:off x="2218975" y="3238729"/>
              <a:ext cx="125300" cy="73347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2A885343-B680-5A54-1478-1DFAC9ED22DD}"/>
                </a:ext>
              </a:extLst>
            </p:cNvPr>
            <p:cNvSpPr/>
            <p:nvPr/>
          </p:nvSpPr>
          <p:spPr>
            <a:xfrm>
              <a:off x="3265607" y="3668116"/>
              <a:ext cx="36000" cy="3600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Connector: Elbow 1034">
              <a:extLst>
                <a:ext uri="{FF2B5EF4-FFF2-40B4-BE49-F238E27FC236}">
                  <a16:creationId xmlns:a16="http://schemas.microsoft.com/office/drawing/2014/main" id="{619D3BA6-E148-6EEB-7049-A035542E98F4}"/>
                </a:ext>
              </a:extLst>
            </p:cNvPr>
            <p:cNvCxnSpPr>
              <a:cxnSpLocks/>
              <a:stCxn id="79" idx="2"/>
              <a:endCxn id="61" idx="6"/>
            </p:cNvCxnSpPr>
            <p:nvPr/>
          </p:nvCxnSpPr>
          <p:spPr>
            <a:xfrm rot="5400000">
              <a:off x="3246931" y="3597492"/>
              <a:ext cx="143300" cy="33948"/>
            </a:xfrm>
            <a:prstGeom prst="curvedConnector2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F99EC4A-9505-94D7-D056-860EB2B9F24E}"/>
                </a:ext>
              </a:extLst>
            </p:cNvPr>
            <p:cNvSpPr/>
            <p:nvPr/>
          </p:nvSpPr>
          <p:spPr>
            <a:xfrm>
              <a:off x="5204078" y="3668116"/>
              <a:ext cx="36000" cy="3600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4" name="Connector: Elbow 1038">
              <a:extLst>
                <a:ext uri="{FF2B5EF4-FFF2-40B4-BE49-F238E27FC236}">
                  <a16:creationId xmlns:a16="http://schemas.microsoft.com/office/drawing/2014/main" id="{E7A78937-016A-A14B-3DA7-55B6FE1C16C9}"/>
                </a:ext>
              </a:extLst>
            </p:cNvPr>
            <p:cNvCxnSpPr>
              <a:cxnSpLocks/>
              <a:stCxn id="75" idx="2"/>
              <a:endCxn id="63" idx="1"/>
            </p:cNvCxnSpPr>
            <p:nvPr/>
          </p:nvCxnSpPr>
          <p:spPr>
            <a:xfrm rot="16200000" flipH="1">
              <a:off x="5026602" y="3490640"/>
              <a:ext cx="130572" cy="23492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7B1908E8-0ACA-7418-5730-E3654AACA011}"/>
                </a:ext>
              </a:extLst>
            </p:cNvPr>
            <p:cNvSpPr/>
            <p:nvPr/>
          </p:nvSpPr>
          <p:spPr>
            <a:xfrm>
              <a:off x="5262472" y="3668116"/>
              <a:ext cx="36000" cy="3600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6" name="Connector: Elbow 1044">
              <a:extLst>
                <a:ext uri="{FF2B5EF4-FFF2-40B4-BE49-F238E27FC236}">
                  <a16:creationId xmlns:a16="http://schemas.microsoft.com/office/drawing/2014/main" id="{A690AC11-5BFA-F435-8135-1B60AAF4C7C3}"/>
                </a:ext>
              </a:extLst>
            </p:cNvPr>
            <p:cNvCxnSpPr>
              <a:cxnSpLocks/>
              <a:stCxn id="73" idx="2"/>
              <a:endCxn id="65" idx="0"/>
            </p:cNvCxnSpPr>
            <p:nvPr/>
          </p:nvCxnSpPr>
          <p:spPr>
            <a:xfrm rot="5400000">
              <a:off x="5760096" y="3061915"/>
              <a:ext cx="126578" cy="108582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70DEBD1C-D472-C636-4A18-EE6B65441AC3}"/>
                </a:ext>
              </a:extLst>
            </p:cNvPr>
            <p:cNvSpPr/>
            <p:nvPr/>
          </p:nvSpPr>
          <p:spPr>
            <a:xfrm>
              <a:off x="5619973" y="3668116"/>
              <a:ext cx="36000" cy="3600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Connector: Elbow 1049">
              <a:extLst>
                <a:ext uri="{FF2B5EF4-FFF2-40B4-BE49-F238E27FC236}">
                  <a16:creationId xmlns:a16="http://schemas.microsoft.com/office/drawing/2014/main" id="{45528650-74DC-0DE2-A549-54DB06826BEC}"/>
                </a:ext>
              </a:extLst>
            </p:cNvPr>
            <p:cNvCxnSpPr>
              <a:cxnSpLocks/>
              <a:stCxn id="77" idx="2"/>
              <a:endCxn id="67" idx="7"/>
            </p:cNvCxnSpPr>
            <p:nvPr/>
          </p:nvCxnSpPr>
          <p:spPr>
            <a:xfrm rot="5400000">
              <a:off x="6612797" y="2580721"/>
              <a:ext cx="130572" cy="205476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935C1C9-07DC-8E4D-EFA2-1A0D67D893E9}"/>
              </a:ext>
            </a:extLst>
          </p:cNvPr>
          <p:cNvSpPr/>
          <p:nvPr/>
        </p:nvSpPr>
        <p:spPr>
          <a:xfrm>
            <a:off x="6849104" y="3703465"/>
            <a:ext cx="749282" cy="230075"/>
          </a:xfrm>
          <a:prstGeom prst="rect">
            <a:avLst/>
          </a:prstGeom>
          <a:solidFill>
            <a:srgbClr val="212F52"/>
          </a:solidFill>
          <a:ln w="127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en-US" altLang="ja-JP" b="1" dirty="0">
                <a:solidFill>
                  <a:srgbClr val="A2B2DA"/>
                </a:solidFill>
                <a:cs typeface="Courier New" panose="02070309020205020404" pitchFamily="49" charset="0"/>
              </a:rPr>
              <a:t>1970</a:t>
            </a:r>
            <a:endParaRPr kumimoji="1" lang="ja-JP" altLang="en-US" b="1" dirty="0">
              <a:solidFill>
                <a:srgbClr val="A2B2DA"/>
              </a:solidFill>
              <a:cs typeface="Courier New" panose="020703090202050204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0259071-F854-28A2-CBDF-F84CDB4F55F0}"/>
              </a:ext>
            </a:extLst>
          </p:cNvPr>
          <p:cNvSpPr/>
          <p:nvPr/>
        </p:nvSpPr>
        <p:spPr>
          <a:xfrm>
            <a:off x="7599146" y="3703640"/>
            <a:ext cx="749282" cy="230075"/>
          </a:xfrm>
          <a:prstGeom prst="rect">
            <a:avLst/>
          </a:prstGeom>
          <a:solidFill>
            <a:srgbClr val="212F52"/>
          </a:solidFill>
          <a:ln w="127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en-US" altLang="ja-JP" b="1" dirty="0">
                <a:ea typeface="Tahoma" panose="020B0604030504040204" pitchFamily="34" charset="0"/>
                <a:cs typeface="Courier New" panose="02070309020205020404" pitchFamily="49" charset="0"/>
              </a:rPr>
              <a:t>1980</a:t>
            </a:r>
            <a:endParaRPr kumimoji="1" lang="ja-JP" altLang="en-US" b="1" dirty="0">
              <a:cs typeface="Courier New" panose="020703090202050204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167255-7BC7-7D6B-E978-ED80FD992098}"/>
              </a:ext>
            </a:extLst>
          </p:cNvPr>
          <p:cNvSpPr/>
          <p:nvPr/>
        </p:nvSpPr>
        <p:spPr>
          <a:xfrm>
            <a:off x="8355203" y="3705649"/>
            <a:ext cx="749282" cy="230075"/>
          </a:xfrm>
          <a:prstGeom prst="rect">
            <a:avLst/>
          </a:prstGeom>
          <a:solidFill>
            <a:srgbClr val="212F52"/>
          </a:solidFill>
          <a:ln w="127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en-US" altLang="ja-JP" b="1" dirty="0">
                <a:solidFill>
                  <a:srgbClr val="A2B2DA"/>
                </a:solidFill>
                <a:cs typeface="Courier New" panose="02070309020205020404" pitchFamily="49" charset="0"/>
              </a:rPr>
              <a:t>1990</a:t>
            </a:r>
            <a:endParaRPr kumimoji="1" lang="ja-JP" altLang="en-US" b="1" dirty="0">
              <a:solidFill>
                <a:srgbClr val="A2B2DA"/>
              </a:solidFill>
              <a:cs typeface="Courier New" panose="020703090202050204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7C06FCF-8B61-1FF5-6463-348EFE9BBC1C}"/>
              </a:ext>
            </a:extLst>
          </p:cNvPr>
          <p:cNvSpPr/>
          <p:nvPr/>
        </p:nvSpPr>
        <p:spPr>
          <a:xfrm>
            <a:off x="9113193" y="3704429"/>
            <a:ext cx="749282" cy="230075"/>
          </a:xfrm>
          <a:prstGeom prst="rect">
            <a:avLst/>
          </a:prstGeom>
          <a:solidFill>
            <a:srgbClr val="212F52"/>
          </a:solidFill>
          <a:ln w="127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en-US" altLang="ja-JP" b="1" dirty="0">
                <a:ea typeface="Tahoma" panose="020B0604030504040204" pitchFamily="34" charset="0"/>
                <a:cs typeface="Courier New" panose="02070309020205020404" pitchFamily="49" charset="0"/>
              </a:rPr>
              <a:t>2000</a:t>
            </a:r>
            <a:endParaRPr kumimoji="1" lang="ja-JP" altLang="en-US" b="1" dirty="0">
              <a:cs typeface="Courier New" panose="020703090202050204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C770C9-48CB-8B3F-97E6-1ACF774BC872}"/>
              </a:ext>
            </a:extLst>
          </p:cNvPr>
          <p:cNvSpPr/>
          <p:nvPr/>
        </p:nvSpPr>
        <p:spPr>
          <a:xfrm>
            <a:off x="9861975" y="3704254"/>
            <a:ext cx="749282" cy="230075"/>
          </a:xfrm>
          <a:prstGeom prst="rect">
            <a:avLst/>
          </a:prstGeom>
          <a:solidFill>
            <a:srgbClr val="212F52"/>
          </a:solidFill>
          <a:ln w="127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en-US" altLang="ja-JP" b="1" dirty="0">
                <a:solidFill>
                  <a:srgbClr val="A2B2DA"/>
                </a:solidFill>
                <a:cs typeface="Courier New" panose="02070309020205020404" pitchFamily="49" charset="0"/>
              </a:rPr>
              <a:t>2010</a:t>
            </a:r>
            <a:endParaRPr kumimoji="1" lang="ja-JP" altLang="en-US" b="1" dirty="0">
              <a:solidFill>
                <a:srgbClr val="A2B2DA"/>
              </a:solidFill>
              <a:cs typeface="Courier New" panose="020703090202050204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52206D0-2992-688D-EE38-446FFE39D913}"/>
              </a:ext>
            </a:extLst>
          </p:cNvPr>
          <p:cNvSpPr/>
          <p:nvPr/>
        </p:nvSpPr>
        <p:spPr>
          <a:xfrm>
            <a:off x="10611257" y="3704429"/>
            <a:ext cx="749282" cy="230075"/>
          </a:xfrm>
          <a:prstGeom prst="rect">
            <a:avLst/>
          </a:prstGeom>
          <a:solidFill>
            <a:srgbClr val="212F52"/>
          </a:solidFill>
          <a:ln w="127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en-US" altLang="ja-JP" b="1" dirty="0">
                <a:ea typeface="Tahoma" panose="020B0604030504040204" pitchFamily="34" charset="0"/>
                <a:cs typeface="Courier New" panose="02070309020205020404" pitchFamily="49" charset="0"/>
              </a:rPr>
              <a:t>2020</a:t>
            </a:r>
            <a:endParaRPr kumimoji="1" lang="ja-JP" altLang="en-US" b="1" dirty="0">
              <a:cs typeface="Courier New" panose="02070309020205020404" pitchFamily="49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4C585C4-EA9D-F9AF-005A-B6A2F7611583}"/>
              </a:ext>
            </a:extLst>
          </p:cNvPr>
          <p:cNvGrpSpPr/>
          <p:nvPr/>
        </p:nvGrpSpPr>
        <p:grpSpPr>
          <a:xfrm>
            <a:off x="5065899" y="3936718"/>
            <a:ext cx="1864010" cy="155813"/>
            <a:chOff x="5065899" y="3936718"/>
            <a:chExt cx="1864010" cy="155813"/>
          </a:xfrm>
          <a:solidFill>
            <a:srgbClr val="212F52"/>
          </a:solidFill>
        </p:grpSpPr>
        <p:cxnSp>
          <p:nvCxnSpPr>
            <p:cNvPr id="104" name="Connector: Elbow 1034">
              <a:extLst>
                <a:ext uri="{FF2B5EF4-FFF2-40B4-BE49-F238E27FC236}">
                  <a16:creationId xmlns:a16="http://schemas.microsoft.com/office/drawing/2014/main" id="{82F0AFF5-BBCD-8F2F-9BAD-FBDCD2994EF1}"/>
                </a:ext>
              </a:extLst>
            </p:cNvPr>
            <p:cNvCxnSpPr>
              <a:cxnSpLocks/>
              <a:stCxn id="105" idx="4"/>
              <a:endCxn id="36" idx="0"/>
            </p:cNvCxnSpPr>
            <p:nvPr/>
          </p:nvCxnSpPr>
          <p:spPr>
            <a:xfrm rot="5400000">
              <a:off x="5928998" y="3109619"/>
              <a:ext cx="119813" cy="1846011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rgbClr val="212F5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B697422F-A0D8-C296-1834-00E3E60E1F23}"/>
                </a:ext>
              </a:extLst>
            </p:cNvPr>
            <p:cNvSpPr/>
            <p:nvPr/>
          </p:nvSpPr>
          <p:spPr>
            <a:xfrm>
              <a:off x="6893909" y="3936718"/>
              <a:ext cx="36000" cy="36000"/>
            </a:xfrm>
            <a:prstGeom prst="flowChartConnector">
              <a:avLst/>
            </a:prstGeom>
            <a:grpFill/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8E238FC-23AB-BFB7-2D1F-301C77268147}"/>
              </a:ext>
            </a:extLst>
          </p:cNvPr>
          <p:cNvGrpSpPr/>
          <p:nvPr/>
        </p:nvGrpSpPr>
        <p:grpSpPr>
          <a:xfrm>
            <a:off x="6568218" y="3936126"/>
            <a:ext cx="416812" cy="156405"/>
            <a:chOff x="6568218" y="3936126"/>
            <a:chExt cx="416812" cy="156405"/>
          </a:xfrm>
          <a:solidFill>
            <a:srgbClr val="212F52"/>
          </a:solidFill>
        </p:grpSpPr>
        <p:cxnSp>
          <p:nvCxnSpPr>
            <p:cNvPr id="107" name="Connector: Elbow 1034">
              <a:extLst>
                <a:ext uri="{FF2B5EF4-FFF2-40B4-BE49-F238E27FC236}">
                  <a16:creationId xmlns:a16="http://schemas.microsoft.com/office/drawing/2014/main" id="{E4C5AF4B-19B9-AB00-B44F-036A055113AC}"/>
                </a:ext>
              </a:extLst>
            </p:cNvPr>
            <p:cNvCxnSpPr>
              <a:cxnSpLocks/>
              <a:stCxn id="108" idx="4"/>
              <a:endCxn id="20" idx="0"/>
            </p:cNvCxnSpPr>
            <p:nvPr/>
          </p:nvCxnSpPr>
          <p:spPr>
            <a:xfrm rot="5400000">
              <a:off x="6707422" y="3832922"/>
              <a:ext cx="120405" cy="398813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rgbClr val="212F5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lowchart: Connector 107">
              <a:extLst>
                <a:ext uri="{FF2B5EF4-FFF2-40B4-BE49-F238E27FC236}">
                  <a16:creationId xmlns:a16="http://schemas.microsoft.com/office/drawing/2014/main" id="{11CB6D9B-A8AD-BC4F-C333-9969C1A858A2}"/>
                </a:ext>
              </a:extLst>
            </p:cNvPr>
            <p:cNvSpPr/>
            <p:nvPr/>
          </p:nvSpPr>
          <p:spPr>
            <a:xfrm>
              <a:off x="6949030" y="3936126"/>
              <a:ext cx="36000" cy="36000"/>
            </a:xfrm>
            <a:prstGeom prst="flowChartConnector">
              <a:avLst/>
            </a:prstGeom>
            <a:grpFill/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A050161-9213-0908-E545-5F257B3A34CC}"/>
              </a:ext>
            </a:extLst>
          </p:cNvPr>
          <p:cNvGrpSpPr/>
          <p:nvPr/>
        </p:nvGrpSpPr>
        <p:grpSpPr>
          <a:xfrm>
            <a:off x="6995789" y="3936119"/>
            <a:ext cx="965362" cy="156412"/>
            <a:chOff x="6995789" y="3936119"/>
            <a:chExt cx="965362" cy="156412"/>
          </a:xfrm>
          <a:solidFill>
            <a:srgbClr val="212F52"/>
          </a:solidFill>
        </p:grpSpPr>
        <p:cxnSp>
          <p:nvCxnSpPr>
            <p:cNvPr id="110" name="Connector: Elbow 1034">
              <a:extLst>
                <a:ext uri="{FF2B5EF4-FFF2-40B4-BE49-F238E27FC236}">
                  <a16:creationId xmlns:a16="http://schemas.microsoft.com/office/drawing/2014/main" id="{4205C76B-504B-0CCB-8D6B-EAD1C72ACA4B}"/>
                </a:ext>
              </a:extLst>
            </p:cNvPr>
            <p:cNvCxnSpPr>
              <a:cxnSpLocks/>
              <a:stCxn id="111" idx="4"/>
              <a:endCxn id="39" idx="0"/>
            </p:cNvCxnSpPr>
            <p:nvPr/>
          </p:nvCxnSpPr>
          <p:spPr>
            <a:xfrm rot="16200000" flipH="1">
              <a:off x="7427264" y="3558644"/>
              <a:ext cx="120412" cy="947362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rgbClr val="212F5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041E176E-152A-D087-84D7-F9100E2F6C00}"/>
                </a:ext>
              </a:extLst>
            </p:cNvPr>
            <p:cNvSpPr/>
            <p:nvPr/>
          </p:nvSpPr>
          <p:spPr>
            <a:xfrm>
              <a:off x="6995789" y="3936119"/>
              <a:ext cx="36000" cy="36000"/>
            </a:xfrm>
            <a:prstGeom prst="flowChartConnector">
              <a:avLst/>
            </a:prstGeom>
            <a:grpFill/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5E886D7-9395-D473-7354-6A61FD22473F}"/>
              </a:ext>
            </a:extLst>
          </p:cNvPr>
          <p:cNvGrpSpPr/>
          <p:nvPr/>
        </p:nvGrpSpPr>
        <p:grpSpPr>
          <a:xfrm>
            <a:off x="7115669" y="3933160"/>
            <a:ext cx="1924061" cy="159370"/>
            <a:chOff x="7115669" y="3933160"/>
            <a:chExt cx="1924061" cy="159370"/>
          </a:xfrm>
          <a:solidFill>
            <a:srgbClr val="212F52"/>
          </a:solidFill>
        </p:grpSpPr>
        <p:cxnSp>
          <p:nvCxnSpPr>
            <p:cNvPr id="113" name="Connector: Elbow 1034">
              <a:extLst>
                <a:ext uri="{FF2B5EF4-FFF2-40B4-BE49-F238E27FC236}">
                  <a16:creationId xmlns:a16="http://schemas.microsoft.com/office/drawing/2014/main" id="{5013EAFE-4024-4DEA-FDF0-68D569FC0CE3}"/>
                </a:ext>
              </a:extLst>
            </p:cNvPr>
            <p:cNvCxnSpPr>
              <a:cxnSpLocks/>
              <a:stCxn id="114" idx="4"/>
              <a:endCxn id="26" idx="0"/>
            </p:cNvCxnSpPr>
            <p:nvPr/>
          </p:nvCxnSpPr>
          <p:spPr>
            <a:xfrm rot="16200000" flipH="1">
              <a:off x="8025014" y="3077814"/>
              <a:ext cx="123371" cy="1906061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rgbClr val="212F52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9CE30076-4CAD-12C2-478F-EE0DE2EAC671}"/>
                </a:ext>
              </a:extLst>
            </p:cNvPr>
            <p:cNvSpPr/>
            <p:nvPr/>
          </p:nvSpPr>
          <p:spPr>
            <a:xfrm>
              <a:off x="7115669" y="3933160"/>
              <a:ext cx="36000" cy="36000"/>
            </a:xfrm>
            <a:prstGeom prst="flowChartConnector">
              <a:avLst/>
            </a:prstGeom>
            <a:grpFill/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8D9B4C6-BA04-FE28-1AEE-D6D073181E95}"/>
              </a:ext>
            </a:extLst>
          </p:cNvPr>
          <p:cNvGrpSpPr/>
          <p:nvPr/>
        </p:nvGrpSpPr>
        <p:grpSpPr>
          <a:xfrm>
            <a:off x="7146287" y="3933071"/>
            <a:ext cx="3000544" cy="159460"/>
            <a:chOff x="7146287" y="3933071"/>
            <a:chExt cx="3000544" cy="159460"/>
          </a:xfrm>
          <a:solidFill>
            <a:srgbClr val="212F52"/>
          </a:solidFill>
        </p:grpSpPr>
        <p:cxnSp>
          <p:nvCxnSpPr>
            <p:cNvPr id="116" name="Connector: Elbow 1034">
              <a:extLst>
                <a:ext uri="{FF2B5EF4-FFF2-40B4-BE49-F238E27FC236}">
                  <a16:creationId xmlns:a16="http://schemas.microsoft.com/office/drawing/2014/main" id="{D1057111-2474-EE32-3DC1-FE6696BFD77F}"/>
                </a:ext>
              </a:extLst>
            </p:cNvPr>
            <p:cNvCxnSpPr>
              <a:cxnSpLocks/>
              <a:stCxn id="117" idx="6"/>
              <a:endCxn id="23" idx="0"/>
            </p:cNvCxnSpPr>
            <p:nvPr/>
          </p:nvCxnSpPr>
          <p:spPr>
            <a:xfrm>
              <a:off x="7182287" y="3951071"/>
              <a:ext cx="2964544" cy="141460"/>
            </a:xfrm>
            <a:prstGeom prst="curvedConnector2">
              <a:avLst/>
            </a:prstGeom>
            <a:grpFill/>
            <a:ln w="25400">
              <a:solidFill>
                <a:srgbClr val="212F52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1C998600-B11C-AF36-EDEF-671BE20D6AF0}"/>
                </a:ext>
              </a:extLst>
            </p:cNvPr>
            <p:cNvSpPr/>
            <p:nvPr/>
          </p:nvSpPr>
          <p:spPr>
            <a:xfrm>
              <a:off x="7146287" y="3933071"/>
              <a:ext cx="36000" cy="36000"/>
            </a:xfrm>
            <a:prstGeom prst="flowChartConnector">
              <a:avLst/>
            </a:prstGeom>
            <a:grpFill/>
            <a:ln>
              <a:solidFill>
                <a:srgbClr val="212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F3987FA-110D-4878-149C-1B491C8A4209}"/>
              </a:ext>
            </a:extLst>
          </p:cNvPr>
          <p:cNvSpPr/>
          <p:nvPr/>
        </p:nvSpPr>
        <p:spPr>
          <a:xfrm>
            <a:off x="6101372" y="3706702"/>
            <a:ext cx="749282" cy="23007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212F52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en-US" altLang="ja-JP" b="1" dirty="0">
                <a:ea typeface="Tahoma" panose="020B0604030504040204" pitchFamily="34" charset="0"/>
                <a:cs typeface="Courier New" panose="02070309020205020404" pitchFamily="49" charset="0"/>
              </a:rPr>
              <a:t>1960</a:t>
            </a:r>
            <a:endParaRPr kumimoji="1" lang="ja-JP" altLang="en-US" b="1" dirty="0">
              <a:cs typeface="Courier New" panose="02070309020205020404" pitchFamily="49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F8D8674-EF41-7416-C43D-1C2E01AAE574}"/>
              </a:ext>
            </a:extLst>
          </p:cNvPr>
          <p:cNvGrpSpPr/>
          <p:nvPr/>
        </p:nvGrpSpPr>
        <p:grpSpPr>
          <a:xfrm>
            <a:off x="75529" y="4092531"/>
            <a:ext cx="1389908" cy="2450979"/>
            <a:chOff x="75529" y="4092531"/>
            <a:chExt cx="1389908" cy="2450979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1560463B-B172-EA4A-36C8-A17AC15F8758}"/>
                </a:ext>
              </a:extLst>
            </p:cNvPr>
            <p:cNvSpPr/>
            <p:nvPr/>
          </p:nvSpPr>
          <p:spPr>
            <a:xfrm>
              <a:off x="75529" y="4092531"/>
              <a:ext cx="1389908" cy="2450979"/>
            </a:xfrm>
            <a:prstGeom prst="roundRect">
              <a:avLst>
                <a:gd name="adj" fmla="val 22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116000" rIns="36000" bIns="36000" rtlCol="0" anchor="t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1967: W-First </a:t>
              </a: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portable</a:t>
              </a:r>
              <a:r>
                <a:rPr kumimoji="1"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battery-operated calculator ICC-500W by </a:t>
              </a:r>
              <a: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SONY (JP).</a:t>
              </a:r>
              <a:br>
                <a:rPr kumimoji="1"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</a:br>
              <a:r>
                <a:rPr kumimoji="1"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Nixie display</a:t>
              </a:r>
              <a:endParaRPr kumimoji="1" lang="ja-JP" altLang="en-US" sz="1400" u="sng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2" name="Picture 2" descr="Sony Sobax ICC-500 Electronic Calculator | Smithsonian Institution">
              <a:extLst>
                <a:ext uri="{FF2B5EF4-FFF2-40B4-BE49-F238E27FC236}">
                  <a16:creationId xmlns:a16="http://schemas.microsoft.com/office/drawing/2014/main" id="{82CDD698-C277-D8B4-D8E1-7B0A3799F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9" y="4121466"/>
              <a:ext cx="1371349" cy="98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75FE41-521A-728A-F1B7-2148335DED25}"/>
              </a:ext>
            </a:extLst>
          </p:cNvPr>
          <p:cNvGrpSpPr/>
          <p:nvPr/>
        </p:nvGrpSpPr>
        <p:grpSpPr>
          <a:xfrm>
            <a:off x="8414896" y="1509206"/>
            <a:ext cx="1448056" cy="2033610"/>
            <a:chOff x="8774390" y="1163403"/>
            <a:chExt cx="1448056" cy="2033610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80EB1D7-F5F2-CAAA-CCE6-A72B785C5FBF}"/>
                </a:ext>
              </a:extLst>
            </p:cNvPr>
            <p:cNvSpPr/>
            <p:nvPr/>
          </p:nvSpPr>
          <p:spPr>
            <a:xfrm>
              <a:off x="8774390" y="1163403"/>
              <a:ext cx="1448056" cy="2033610"/>
            </a:xfrm>
            <a:prstGeom prst="roundRect">
              <a:avLst>
                <a:gd name="adj" fmla="val 257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>
                <a:defRPr/>
              </a:pPr>
              <a:r>
                <a:rPr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1957: W-First </a:t>
              </a:r>
              <a:r>
                <a:rPr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All-Electronic</a:t>
              </a:r>
              <a:r>
                <a:rPr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Dedicated</a:t>
              </a:r>
              <a:r>
                <a:rPr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Calculator 14-A by </a:t>
              </a:r>
              <a:r>
                <a:rPr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CASIO (JP)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2909D5A-833E-6CB9-6C71-A9962286E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087" y="2133264"/>
              <a:ext cx="1138661" cy="995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5EABE1A-10A0-A617-80D3-D283F381D939}"/>
              </a:ext>
            </a:extLst>
          </p:cNvPr>
          <p:cNvGrpSpPr/>
          <p:nvPr/>
        </p:nvGrpSpPr>
        <p:grpSpPr>
          <a:xfrm>
            <a:off x="6193966" y="3541539"/>
            <a:ext cx="4504817" cy="162577"/>
            <a:chOff x="6193966" y="3541539"/>
            <a:chExt cx="4504817" cy="162577"/>
          </a:xfrm>
        </p:grpSpPr>
        <p:cxnSp>
          <p:nvCxnSpPr>
            <p:cNvPr id="72" name="Connector: Elbow 1049">
              <a:extLst>
                <a:ext uri="{FF2B5EF4-FFF2-40B4-BE49-F238E27FC236}">
                  <a16:creationId xmlns:a16="http://schemas.microsoft.com/office/drawing/2014/main" id="{5E273A57-830D-D333-F0F2-22CB42EF8ED0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flipH="1">
              <a:off x="6229966" y="3541539"/>
              <a:ext cx="4468817" cy="144577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Flowchart: Connector 197">
              <a:extLst>
                <a:ext uri="{FF2B5EF4-FFF2-40B4-BE49-F238E27FC236}">
                  <a16:creationId xmlns:a16="http://schemas.microsoft.com/office/drawing/2014/main" id="{8C17D44C-64E9-49C9-CD2C-8A5C214989A3}"/>
                </a:ext>
              </a:extLst>
            </p:cNvPr>
            <p:cNvSpPr/>
            <p:nvPr/>
          </p:nvSpPr>
          <p:spPr>
            <a:xfrm>
              <a:off x="6193966" y="3668116"/>
              <a:ext cx="36000" cy="3600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1C49C95-7122-B5D3-A6E3-3A01057DE163}"/>
              </a:ext>
            </a:extLst>
          </p:cNvPr>
          <p:cNvGrpSpPr/>
          <p:nvPr/>
        </p:nvGrpSpPr>
        <p:grpSpPr>
          <a:xfrm>
            <a:off x="9896939" y="1507929"/>
            <a:ext cx="1603688" cy="2033610"/>
            <a:chOff x="9896939" y="1507929"/>
            <a:chExt cx="1603688" cy="203361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B115A13-6DDA-15DA-322E-1FB79E1B1CEA}"/>
                </a:ext>
              </a:extLst>
            </p:cNvPr>
            <p:cNvSpPr/>
            <p:nvPr/>
          </p:nvSpPr>
          <p:spPr>
            <a:xfrm>
              <a:off x="9896939" y="1507929"/>
              <a:ext cx="1603688" cy="2033610"/>
            </a:xfrm>
            <a:prstGeom prst="roundRect">
              <a:avLst>
                <a:gd name="adj" fmla="val 24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1961: W-First All-Electronic </a:t>
              </a:r>
              <a:r>
                <a:rPr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Desktop</a:t>
              </a:r>
              <a:r>
                <a:rPr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Calculator ANITA-VII by </a:t>
              </a:r>
              <a:r>
                <a:rPr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Bell Punch (UK)</a:t>
              </a:r>
              <a:br>
                <a:rPr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</a:br>
              <a:endParaRPr lang="ja-JP" altLang="en-US" sz="14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49" name="Picture 12" descr="All-Electronic desktop calculator">
              <a:extLst>
                <a:ext uri="{FF2B5EF4-FFF2-40B4-BE49-F238E27FC236}">
                  <a16:creationId xmlns:a16="http://schemas.microsoft.com/office/drawing/2014/main" id="{98469811-C4F3-59A1-F235-24DB43A7E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141" y="2479067"/>
              <a:ext cx="1537401" cy="10018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9341B3A-665A-1534-77E9-61CDBB094F9A}"/>
              </a:ext>
            </a:extLst>
          </p:cNvPr>
          <p:cNvGrpSpPr/>
          <p:nvPr/>
        </p:nvGrpSpPr>
        <p:grpSpPr>
          <a:xfrm>
            <a:off x="11548682" y="1513904"/>
            <a:ext cx="1603688" cy="2027634"/>
            <a:chOff x="10129558" y="1209128"/>
            <a:chExt cx="1603688" cy="2033610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23E03BC2-CA5C-52ED-DD7A-C6A020EF98E8}"/>
                </a:ext>
              </a:extLst>
            </p:cNvPr>
            <p:cNvSpPr/>
            <p:nvPr/>
          </p:nvSpPr>
          <p:spPr>
            <a:xfrm>
              <a:off x="10129558" y="1209128"/>
              <a:ext cx="1603688" cy="2033610"/>
            </a:xfrm>
            <a:prstGeom prst="roundRect">
              <a:avLst>
                <a:gd name="adj" fmla="val 241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bg1"/>
              </a:solidFill>
              <a:prstDash val="solid"/>
            </a:ln>
            <a:effectLst>
              <a:glow rad="127000">
                <a:schemeClr val="tx1">
                  <a:lumMod val="65000"/>
                  <a:lumOff val="35000"/>
                  <a:alpha val="7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1964: First </a:t>
              </a:r>
              <a:r>
                <a:rPr lang="en-US" altLang="ja-JP" sz="1400" u="sng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Hungarian</a:t>
              </a:r>
              <a:r>
                <a:rPr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Desktop Calculator HUNOR 131 by </a:t>
              </a:r>
              <a:r>
                <a:rPr lang="en-US" altLang="ja-JP" sz="14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EMG (HU)</a:t>
              </a:r>
              <a:br>
                <a:rPr lang="en-US" altLang="ja-JP" sz="1400" dirty="0">
                  <a:solidFill>
                    <a:schemeClr val="tx1"/>
                  </a:solidFill>
                  <a:latin typeface="Arial Narrow" panose="020B0606020202030204" pitchFamily="34" charset="0"/>
                </a:rPr>
              </a:br>
              <a:endParaRPr lang="ja-JP" altLang="en-US" sz="14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F2DE7856-9DB3-A58A-4423-E0C05454B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3520" y="2180266"/>
              <a:ext cx="1335763" cy="1001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C2AC86-5C3B-77DD-5632-208387B2FED1}"/>
              </a:ext>
            </a:extLst>
          </p:cNvPr>
          <p:cNvSpPr txBox="1"/>
          <p:nvPr/>
        </p:nvSpPr>
        <p:spPr>
          <a:xfrm>
            <a:off x="10953549" y="0"/>
            <a:ext cx="1238450" cy="1270536"/>
          </a:xfrm>
          <a:prstGeom prst="rect">
            <a:avLst/>
          </a:prstGeom>
          <a:noFill/>
        </p:spPr>
        <p:txBody>
          <a:bodyPr wrap="square" lIns="0" tIns="3600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ja-JP" sz="9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According to:</a:t>
            </a:r>
          </a:p>
          <a:p>
            <a:pPr marL="85725" indent="-85725">
              <a:lnSpc>
                <a:spcPct val="80000"/>
              </a:lnSpc>
              <a:buFontTx/>
              <a:buChar char="-"/>
            </a:pPr>
            <a:r>
              <a:rPr kumimoji="1" lang="en-US" altLang="ja-JP" sz="9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EdTechMagazine.com</a:t>
            </a:r>
          </a:p>
          <a:p>
            <a:pPr marL="85725" indent="-85725">
              <a:lnSpc>
                <a:spcPct val="80000"/>
              </a:lnSpc>
              <a:buFontTx/>
              <a:buChar char="-"/>
            </a:pPr>
            <a:r>
              <a:rPr kumimoji="1" lang="en-US" altLang="ja-JP" sz="9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VintageCalculators.com</a:t>
            </a:r>
          </a:p>
          <a:p>
            <a:pPr marL="85725" indent="-85725">
              <a:lnSpc>
                <a:spcPct val="80000"/>
              </a:lnSpc>
              <a:buFontTx/>
              <a:buChar char="-"/>
            </a:pPr>
            <a:r>
              <a:rPr lang="en-GB" altLang="ja-JP" sz="900" dirty="0">
                <a:solidFill>
                  <a:schemeClr val="bg1"/>
                </a:solidFill>
                <a:cs typeface="Tahoma" panose="020B0604030504040204" pitchFamily="34" charset="0"/>
              </a:rPr>
              <a:t>TheCalculatorSite.com</a:t>
            </a:r>
          </a:p>
          <a:p>
            <a:pPr marL="85725" indent="-85725">
              <a:lnSpc>
                <a:spcPct val="80000"/>
              </a:lnSpc>
              <a:buFontTx/>
              <a:buChar char="-"/>
            </a:pPr>
            <a:r>
              <a:rPr lang="en-GB" altLang="ja-JP" sz="900" dirty="0">
                <a:solidFill>
                  <a:schemeClr val="bg1"/>
                </a:solidFill>
                <a:cs typeface="Tahoma" panose="020B0604030504040204" pitchFamily="34" charset="0"/>
              </a:rPr>
              <a:t>arithmomuseum.com</a:t>
            </a:r>
          </a:p>
          <a:p>
            <a:pPr marL="85725" indent="-85725">
              <a:lnSpc>
                <a:spcPct val="80000"/>
              </a:lnSpc>
              <a:buFontTx/>
              <a:buChar char="-"/>
            </a:pPr>
            <a:endParaRPr lang="en-GB" altLang="ja-JP" sz="900" dirty="0">
              <a:solidFill>
                <a:schemeClr val="bg1"/>
              </a:solidFill>
              <a:cs typeface="Tahoma" panose="020B0604030504040204" pitchFamily="34" charset="0"/>
            </a:endParaRPr>
          </a:p>
          <a:p>
            <a:pPr marL="85725" indent="-85725">
              <a:lnSpc>
                <a:spcPct val="80000"/>
              </a:lnSpc>
              <a:buFontTx/>
              <a:buChar char="-"/>
            </a:pPr>
            <a:endParaRPr lang="en-GB" altLang="ja-JP" sz="900" dirty="0">
              <a:solidFill>
                <a:schemeClr val="bg1"/>
              </a:solidFill>
              <a:cs typeface="Tahoma" panose="020B0604030504040204" pitchFamily="34" charset="0"/>
            </a:endParaRPr>
          </a:p>
          <a:p>
            <a:pPr marL="85725" indent="-85725">
              <a:lnSpc>
                <a:spcPct val="80000"/>
              </a:lnSpc>
              <a:buFontTx/>
              <a:buChar char="-"/>
            </a:pPr>
            <a:endParaRPr lang="en-GB" altLang="ja-JP" sz="900" dirty="0">
              <a:solidFill>
                <a:schemeClr val="bg1"/>
              </a:solidFill>
              <a:cs typeface="Tahoma" panose="020B0604030504040204" pitchFamily="34" charset="0"/>
            </a:endParaRPr>
          </a:p>
          <a:p>
            <a:pPr marL="85725" indent="-85725">
              <a:lnSpc>
                <a:spcPct val="80000"/>
              </a:lnSpc>
              <a:buFontTx/>
              <a:buChar char="-"/>
            </a:pPr>
            <a:endParaRPr lang="en-GB" altLang="ja-JP" sz="900" dirty="0">
              <a:solidFill>
                <a:schemeClr val="bg1"/>
              </a:solidFill>
              <a:cs typeface="Tahoma" panose="020B0604030504040204" pitchFamily="34" charset="0"/>
            </a:endParaRPr>
          </a:p>
          <a:p>
            <a:pPr marL="85725" indent="-85725">
              <a:lnSpc>
                <a:spcPct val="80000"/>
              </a:lnSpc>
              <a:buFontTx/>
              <a:buChar char="-"/>
            </a:pPr>
            <a:endParaRPr lang="en-GB" altLang="ja-JP" sz="900" dirty="0">
              <a:solidFill>
                <a:schemeClr val="bg1"/>
              </a:solidFill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</a:pPr>
            <a:r>
              <a:rPr lang="en-GB" altLang="ja-JP" sz="1050" dirty="0">
                <a:solidFill>
                  <a:schemeClr val="bg1"/>
                </a:solidFill>
                <a:cs typeface="Tahoma" panose="020B0604030504040204" pitchFamily="34" charset="0"/>
              </a:rPr>
              <a:t>W-First:  World’s First</a:t>
            </a:r>
            <a:endParaRPr lang="ja-JP" altLang="en-US" sz="1050" dirty="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2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6" presetID="6" presetClass="emph" presetSubtype="0" fill="remove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17" dur="2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6" presetID="6" presetClass="emph" presetSubtype="0" fill="remove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27" dur="2000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35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5365 2.96296E-6 L -0.08841 2.96296E-6 " pathEditMode="fixed" rAng="0" ptsTypes="AA">
                                          <p:cBhvr>
                                            <p:cTn id="34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0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2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27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45" dur="125" autoRev="1" fill="remove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accent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6" dur="125" autoRev="1" fill="remove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accent1"/>
                                          </p:to>
                                        </p:animClr>
                                        <p:set>
                                          <p:cBhvr>
                                            <p:cTn id="47" dur="125" autoRev="1" fill="remove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125" autoRev="1" fill="remove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7" presetID="6" presetClass="emph" presetSubtype="0" fill="remove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58" dur="2000" fill="hold"/>
                                            <p:tgtEl>
                                              <p:spTgt spid="1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25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6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68" presetID="6" presetClass="emph" presetSubtype="0" fill="remove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69" dur="20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25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7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82" presetID="6" presetClass="emph" presetSubtype="0" fill="remove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83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25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25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25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25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1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25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3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5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28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31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34" presetID="22" presetClass="entr" presetSubtype="8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25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6" presetClass="emph" presetSubtype="0" fill="remove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5000">
                                          <p:cBhvr>
                                            <p:cTn id="143" dur="2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8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51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6" presetClass="emph" presetSubtype="0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9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0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4" grpId="1" animBg="1"/>
          <p:bldP spid="44" grpId="0" animBg="1"/>
          <p:bldP spid="97" grpId="0" animBg="1"/>
          <p:bldP spid="98" grpId="0" animBg="1"/>
          <p:bldP spid="99" grpId="0" animBg="1"/>
          <p:bldP spid="100" grpId="0" animBg="1"/>
          <p:bldP spid="101" grpId="0" animBg="1"/>
          <p:bldP spid="102" grpId="0" animBg="1"/>
          <p:bldP spid="118" grpId="0" animBg="1"/>
          <p:bldP spid="11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5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6" presetID="6" presetClass="emph" presetSubtype="0" fill="remove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2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25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6" presetID="6" presetClass="emph" presetSubtype="0" fill="remove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2000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35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5365 2.96296E-6 L -0.08841 2.96296E-6 " pathEditMode="fixed" rAng="0" ptsTypes="AA">
                                          <p:cBhvr>
                                            <p:cTn id="34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0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2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44" presetID="27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45" dur="125" autoRev="1" fill="remove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accent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6" dur="125" autoRev="1" fill="remove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accent1"/>
                                          </p:to>
                                        </p:animClr>
                                        <p:set>
                                          <p:cBhvr>
                                            <p:cTn id="47" dur="125" autoRev="1" fill="remove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125" autoRev="1" fill="remove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4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7" presetID="6" presetClass="emph" presetSubtype="0" fill="remove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2000" fill="hold"/>
                                            <p:tgtEl>
                                              <p:spTgt spid="1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3" dur="25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6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68" presetID="6" presetClass="emph" presetSubtype="0" fill="remove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20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7" dur="25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7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82" presetID="6" presetClass="emph" presetSubtype="0" fill="remove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2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25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2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25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25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25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1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25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3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5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28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31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34" presetID="22" presetClass="entr" presetSubtype="8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25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6" presetClass="emph" presetSubtype="0" fill="remove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3" dur="2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8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0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51" presetID="1" presetClass="entr" presetSubtype="0" fill="hold" grpId="0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6" presetClass="emph" presetSubtype="0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9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0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4" grpId="1" animBg="1"/>
          <p:bldP spid="44" grpId="0" animBg="1"/>
          <p:bldP spid="97" grpId="0" animBg="1"/>
          <p:bldP spid="98" grpId="0" animBg="1"/>
          <p:bldP spid="99" grpId="0" animBg="1"/>
          <p:bldP spid="100" grpId="0" animBg="1"/>
          <p:bldP spid="101" grpId="0" animBg="1"/>
          <p:bldP spid="102" grpId="0" animBg="1"/>
          <p:bldP spid="118" grpId="0" animBg="1"/>
          <p:bldP spid="118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45CC3C-DC3C-502E-D67E-1E8B1240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/>
              <a:t>Why Focused on Sharp QT-8B?</a:t>
            </a:r>
            <a:br>
              <a:rPr lang="en-US" altLang="ja-JP" sz="4000" dirty="0"/>
            </a:br>
            <a:r>
              <a:rPr lang="en-US" altLang="ja-JP" sz="4000" dirty="0"/>
              <a:t>From Many of the World’s First.</a:t>
            </a:r>
            <a:endParaRPr lang="en-US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DE5A92-E733-C242-7678-8D880A65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8" y="1401762"/>
            <a:ext cx="9129863" cy="5299709"/>
          </a:xfrm>
        </p:spPr>
        <p:txBody>
          <a:bodyPr>
            <a:normAutofit/>
          </a:bodyPr>
          <a:lstStyle/>
          <a:p>
            <a:r>
              <a:rPr lang="en-US" sz="2800" dirty="0"/>
              <a:t>One of collection at Smithsonian Museum, USA </a:t>
            </a:r>
          </a:p>
          <a:p>
            <a:pPr lvl="1"/>
            <a:r>
              <a:rPr lang="en-US" sz="2800" dirty="0"/>
              <a:t>Archiving the “Creativity and Innovation Things” </a:t>
            </a:r>
            <a:r>
              <a:rPr lang="en-US" sz="2800" dirty="0">
                <a:sym typeface="Wingdings" panose="05000000000000000000" pitchFamily="2" charset="2"/>
              </a:rPr>
              <a:t></a:t>
            </a:r>
            <a:endParaRPr lang="en-US" sz="2800" dirty="0"/>
          </a:p>
          <a:p>
            <a:r>
              <a:rPr lang="en-US" sz="2800" dirty="0"/>
              <a:t>SHARP received </a:t>
            </a:r>
            <a:r>
              <a:rPr lang="en-US" sz="2800" u="sng" dirty="0"/>
              <a:t>IEEE Milestone</a:t>
            </a:r>
            <a:r>
              <a:rPr lang="en-US" sz="2800" dirty="0"/>
              <a:t>, includes </a:t>
            </a:r>
            <a:br>
              <a:rPr lang="en-US" sz="2800" dirty="0"/>
            </a:br>
            <a:r>
              <a:rPr lang="en-US" sz="2800" dirty="0"/>
              <a:t>QT-8D (predecessor of QT-8B) </a:t>
            </a:r>
            <a:r>
              <a:rPr lang="en-US" sz="2800" dirty="0">
                <a:sym typeface="Wingdings" panose="05000000000000000000" pitchFamily="2" charset="2"/>
              </a:rPr>
              <a:t>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2114-6556-4338-4475-D39054F7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1E9CB-11C3-B232-767F-0D4D1F5A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2023, University of Dunaújváros</a:t>
            </a:r>
            <a:endParaRPr lang="hu-H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1572D-2F78-BDF4-FEA3-9E070522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0E3E-88E5-4B7B-837A-B14E1525D438}" type="slidenum">
              <a:rPr lang="hu-HU" smtClean="0"/>
              <a:t>4</a:t>
            </a:fld>
            <a:endParaRPr lang="hu-HU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7EDB84-4E55-C9B3-F928-CE9309709D43}"/>
              </a:ext>
            </a:extLst>
          </p:cNvPr>
          <p:cNvGrpSpPr/>
          <p:nvPr/>
        </p:nvGrpSpPr>
        <p:grpSpPr>
          <a:xfrm>
            <a:off x="9293000" y="1702403"/>
            <a:ext cx="2805956" cy="4584897"/>
            <a:chOff x="9293000" y="1612233"/>
            <a:chExt cx="2805956" cy="458489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C732B22-6548-66C5-3245-0B402B4B2D85}"/>
                </a:ext>
              </a:extLst>
            </p:cNvPr>
            <p:cNvSpPr/>
            <p:nvPr/>
          </p:nvSpPr>
          <p:spPr>
            <a:xfrm>
              <a:off x="9293000" y="1612233"/>
              <a:ext cx="2791517" cy="458127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774922-C60A-2748-6417-9E7E1AF4FE36}"/>
                </a:ext>
              </a:extLst>
            </p:cNvPr>
            <p:cNvGrpSpPr/>
            <p:nvPr/>
          </p:nvGrpSpPr>
          <p:grpSpPr>
            <a:xfrm>
              <a:off x="9294793" y="1615858"/>
              <a:ext cx="2804163" cy="4581272"/>
              <a:chOff x="9407047" y="1615858"/>
              <a:chExt cx="2804163" cy="458127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3CA7D0-B17B-2DDE-A544-05FB3DFE13A4}"/>
                  </a:ext>
                </a:extLst>
              </p:cNvPr>
              <p:cNvSpPr/>
              <p:nvPr/>
            </p:nvSpPr>
            <p:spPr>
              <a:xfrm>
                <a:off x="9407047" y="1615858"/>
                <a:ext cx="2804163" cy="45812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BAF8A0F-809E-FAA5-E6C0-4DEDFCFFF873}"/>
                  </a:ext>
                </a:extLst>
              </p:cNvPr>
              <p:cNvGrpSpPr/>
              <p:nvPr/>
            </p:nvGrpSpPr>
            <p:grpSpPr>
              <a:xfrm>
                <a:off x="9417067" y="1622318"/>
                <a:ext cx="2774933" cy="4435561"/>
                <a:chOff x="8961119" y="752357"/>
                <a:chExt cx="2466900" cy="3943186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1106BF8-F0EE-6488-9468-68989916C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961119" y="752357"/>
                  <a:ext cx="2466900" cy="3943186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A67714D-6833-002C-8179-F5E2FFECC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961121" y="752357"/>
                  <a:ext cx="2466897" cy="64940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AA87BE-6D1D-1A14-2739-4DC435D9DBE7}"/>
              </a:ext>
            </a:extLst>
          </p:cNvPr>
          <p:cNvGrpSpPr/>
          <p:nvPr/>
        </p:nvGrpSpPr>
        <p:grpSpPr>
          <a:xfrm>
            <a:off x="822768" y="3513221"/>
            <a:ext cx="1898305" cy="2918790"/>
            <a:chOff x="11636224" y="1656346"/>
            <a:chExt cx="1709649" cy="2628716"/>
          </a:xfrm>
        </p:grpSpPr>
        <p:pic>
          <p:nvPicPr>
            <p:cNvPr id="1026" name="Picture 2" descr="undefined">
              <a:extLst>
                <a:ext uri="{FF2B5EF4-FFF2-40B4-BE49-F238E27FC236}">
                  <a16:creationId xmlns:a16="http://schemas.microsoft.com/office/drawing/2014/main" id="{81E12081-8F1D-ECCD-FA16-BCF5F2DDB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6224" y="1656346"/>
              <a:ext cx="1709649" cy="211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43981E-0309-A2ED-EEB4-346B9F6423A3}"/>
                </a:ext>
              </a:extLst>
            </p:cNvPr>
            <p:cNvSpPr txBox="1"/>
            <p:nvPr/>
          </p:nvSpPr>
          <p:spPr>
            <a:xfrm>
              <a:off x="11663783" y="3786121"/>
              <a:ext cx="1682090" cy="49894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24335A"/>
                  </a:solidFill>
                </a:rPr>
                <a:t>QT-8D, </a:t>
              </a:r>
              <a:r>
                <a:rPr lang="en-US" sz="1800" b="1" dirty="0">
                  <a:solidFill>
                    <a:srgbClr val="24335A"/>
                  </a:solidFill>
                </a:rPr>
                <a:t>1969</a:t>
              </a:r>
            </a:p>
            <a:p>
              <a:pPr algn="ctr"/>
              <a:r>
                <a:rPr lang="en-US" dirty="0">
                  <a:solidFill>
                    <a:srgbClr val="24335A"/>
                  </a:solidFill>
                </a:rPr>
                <a:t>AC Powered</a:t>
              </a:r>
              <a:endParaRPr lang="en-US" sz="1800" dirty="0">
                <a:solidFill>
                  <a:srgbClr val="24335A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ACF72A-6009-5FBD-9052-61185374A8F1}"/>
              </a:ext>
            </a:extLst>
          </p:cNvPr>
          <p:cNvGrpSpPr/>
          <p:nvPr/>
        </p:nvGrpSpPr>
        <p:grpSpPr>
          <a:xfrm>
            <a:off x="2802913" y="3513836"/>
            <a:ext cx="1928907" cy="2918179"/>
            <a:chOff x="11634579" y="4251170"/>
            <a:chExt cx="1737210" cy="262816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E3BDA33-1A70-B688-78D8-D9D85EA2CC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634579" y="4251170"/>
              <a:ext cx="1709650" cy="2120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80E424-146C-2FE4-4CD4-0EE972E1E528}"/>
                </a:ext>
              </a:extLst>
            </p:cNvPr>
            <p:cNvSpPr txBox="1"/>
            <p:nvPr/>
          </p:nvSpPr>
          <p:spPr>
            <a:xfrm>
              <a:off x="11634579" y="6380394"/>
              <a:ext cx="1737210" cy="49894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24335A"/>
                  </a:solidFill>
                </a:rPr>
                <a:t>QT-8B, </a:t>
              </a:r>
              <a:r>
                <a:rPr lang="en-US" sz="1800" b="1" dirty="0">
                  <a:solidFill>
                    <a:srgbClr val="24335A"/>
                  </a:solidFill>
                </a:rPr>
                <a:t>1970</a:t>
              </a:r>
              <a:br>
                <a:rPr lang="en-US" sz="1800" dirty="0">
                  <a:solidFill>
                    <a:srgbClr val="24335A"/>
                  </a:solidFill>
                </a:rPr>
              </a:br>
              <a:r>
                <a:rPr lang="en-US" sz="1800" dirty="0">
                  <a:solidFill>
                    <a:srgbClr val="24335A"/>
                  </a:solidFill>
                </a:rPr>
                <a:t>Battery Powered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564997-C36C-8C79-1FF2-FB61295981E4}"/>
              </a:ext>
            </a:extLst>
          </p:cNvPr>
          <p:cNvGrpSpPr/>
          <p:nvPr/>
        </p:nvGrpSpPr>
        <p:grpSpPr>
          <a:xfrm>
            <a:off x="4502302" y="3513221"/>
            <a:ext cx="4880342" cy="2949570"/>
            <a:chOff x="906397" y="4021285"/>
            <a:chExt cx="4814143" cy="290956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93D0B22-675C-28D2-DAD2-F823DB03F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479" y="4021285"/>
              <a:ext cx="4287983" cy="231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A2F2AB-149A-83FE-E592-99F1AE5DD0FA}"/>
                </a:ext>
              </a:extLst>
            </p:cNvPr>
            <p:cNvSpPr txBox="1"/>
            <p:nvPr/>
          </p:nvSpPr>
          <p:spPr>
            <a:xfrm>
              <a:off x="906397" y="6354002"/>
              <a:ext cx="4814143" cy="5768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24335A"/>
                  </a:solidFill>
                </a:rPr>
                <a:t>SHARP IEEE Milestone Calculators, 1964-1973</a:t>
              </a:r>
            </a:p>
            <a:p>
              <a:pPr algn="ctr"/>
              <a:r>
                <a:rPr lang="en-US" sz="2000" b="1" dirty="0">
                  <a:solidFill>
                    <a:srgbClr val="24335A"/>
                  </a:solidFill>
                </a:rPr>
                <a:t>“Honor Historical Achievements”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00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736B-8A9B-679D-594B-A790EA51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63" y="-9525"/>
            <a:ext cx="10637837" cy="1385888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Let’s Go Back to 1970</a:t>
            </a:r>
            <a:br>
              <a:rPr lang="en-US" altLang="ja-JP" sz="4000" dirty="0"/>
            </a:br>
            <a:r>
              <a:rPr lang="en-US" altLang="ja-JP" sz="4000" dirty="0"/>
              <a:t>Simulation Points and Direction</a:t>
            </a:r>
            <a:endParaRPr lang="ja-JP" alt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E00808-175F-82E6-B43C-F69666E3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718" y="6480122"/>
            <a:ext cx="1354282" cy="365125"/>
          </a:xfrm>
        </p:spPr>
        <p:txBody>
          <a:bodyPr/>
          <a:lstStyle/>
          <a:p>
            <a:fld id="{BFAB77A5-0CE0-4C3F-ADC5-9A057FC775F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58F2A-6D3C-97BE-4A94-543B06683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875" y="1387475"/>
            <a:ext cx="6898870" cy="5278438"/>
          </a:xfrm>
        </p:spPr>
        <p:txBody>
          <a:bodyPr bIns="108000">
            <a:normAutofit fontScale="925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ja-JP" sz="2800" dirty="0"/>
              <a:t>Use a real photograph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/>
              <a:t>3D perspective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ja-JP" sz="2800" dirty="0"/>
              <a:t>Simulate the display, look and feel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/>
              <a:t>VFD segment display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ja-JP" sz="2800" dirty="0"/>
              <a:t>Simulate the old era operations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>
                <a:solidFill>
                  <a:srgbClr val="CC00CC"/>
                </a:solidFill>
              </a:rPr>
              <a:t>Very unique combination key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ja-JP" sz="2800" dirty="0"/>
              <a:t>Simulate the feel of the buttons</a:t>
            </a:r>
          </a:p>
          <a:p>
            <a:pPr lvl="1">
              <a:lnSpc>
                <a:spcPct val="110000"/>
              </a:lnSpc>
            </a:pPr>
            <a:r>
              <a:rPr lang="en-US" altLang="ja-JP" sz="2800" dirty="0"/>
              <a:t>Mechanical sound, Button touch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ja-JP" sz="2800" dirty="0"/>
              <a:t>Direction: simulate it …</a:t>
            </a:r>
          </a:p>
          <a:p>
            <a:pPr lvl="1">
              <a:lnSpc>
                <a:spcPct val="110000"/>
              </a:lnSpc>
            </a:pPr>
            <a:r>
              <a:rPr lang="en-US" altLang="ja-JP" sz="2800" u="sng" dirty="0"/>
              <a:t>On a web page for people to experience</a:t>
            </a:r>
          </a:p>
          <a:p>
            <a:pPr lvl="1">
              <a:lnSpc>
                <a:spcPct val="110000"/>
              </a:lnSpc>
            </a:pPr>
            <a:endParaRPr lang="en-US" altLang="ja-JP" sz="2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E68A709-CE60-F049-F984-8717636A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3A9D1F1-E1BB-22D9-BC74-D0893E11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669F16C-BBF5-5192-4AB3-2D7EE7C814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0747" y="1387475"/>
            <a:ext cx="4454378" cy="52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E3B08D6F-4178-F3BB-1563-75E5AED23991}"/>
              </a:ext>
            </a:extLst>
          </p:cNvPr>
          <p:cNvGrpSpPr/>
          <p:nvPr/>
        </p:nvGrpSpPr>
        <p:grpSpPr>
          <a:xfrm>
            <a:off x="6286865" y="3650999"/>
            <a:ext cx="3907727" cy="1308016"/>
            <a:chOff x="6286865" y="3327188"/>
            <a:chExt cx="3907727" cy="130801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03FB5D7-0FAA-FB54-6108-3ACAEFC21298}"/>
                </a:ext>
              </a:extLst>
            </p:cNvPr>
            <p:cNvCxnSpPr>
              <a:cxnSpLocks/>
              <a:endCxn id="1035" idx="2"/>
            </p:cNvCxnSpPr>
            <p:nvPr/>
          </p:nvCxnSpPr>
          <p:spPr>
            <a:xfrm flipH="1">
              <a:off x="9134782" y="3491214"/>
              <a:ext cx="38239" cy="23444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non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41069CF-9AEC-E1CB-59FB-3492775AFD55}"/>
                </a:ext>
              </a:extLst>
            </p:cNvPr>
            <p:cNvSpPr/>
            <p:nvPr/>
          </p:nvSpPr>
          <p:spPr>
            <a:xfrm>
              <a:off x="10036547" y="4478793"/>
              <a:ext cx="158045" cy="15641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223EA2-D309-3763-6AEA-BA061DB968B1}"/>
                </a:ext>
              </a:extLst>
            </p:cNvPr>
            <p:cNvSpPr txBox="1"/>
            <p:nvPr/>
          </p:nvSpPr>
          <p:spPr>
            <a:xfrm>
              <a:off x="6286865" y="3327188"/>
              <a:ext cx="2226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4335A"/>
                  </a:solidFill>
                  <a:sym typeface="Wingdings" panose="05000000000000000000" pitchFamily="2" charset="2"/>
                </a:rPr>
                <a:t></a:t>
              </a:r>
              <a:endParaRPr lang="en-US" dirty="0">
                <a:solidFill>
                  <a:srgbClr val="24335A"/>
                </a:solidFill>
              </a:endParaRPr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BF855787-BA99-F75D-4205-5CC88CBDADB8}"/>
                </a:ext>
              </a:extLst>
            </p:cNvPr>
            <p:cNvSpPr/>
            <p:nvPr/>
          </p:nvSpPr>
          <p:spPr>
            <a:xfrm flipH="1">
              <a:off x="9088586" y="3481434"/>
              <a:ext cx="46197" cy="664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471E89-7261-41DC-5438-6139D1FD3384}"/>
                </a:ext>
              </a:extLst>
            </p:cNvPr>
            <p:cNvCxnSpPr>
              <a:cxnSpLocks/>
              <a:stCxn id="63" idx="3"/>
              <a:endCxn id="1035" idx="6"/>
            </p:cNvCxnSpPr>
            <p:nvPr/>
          </p:nvCxnSpPr>
          <p:spPr>
            <a:xfrm>
              <a:off x="6509531" y="3511854"/>
              <a:ext cx="2579055" cy="2804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non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5" name="Straight Arrow Connector 1044">
              <a:extLst>
                <a:ext uri="{FF2B5EF4-FFF2-40B4-BE49-F238E27FC236}">
                  <a16:creationId xmlns:a16="http://schemas.microsoft.com/office/drawing/2014/main" id="{19051A00-D78A-6ADF-47C5-5699ACBB049A}"/>
                </a:ext>
              </a:extLst>
            </p:cNvPr>
            <p:cNvCxnSpPr>
              <a:cxnSpLocks/>
              <a:stCxn id="1035" idx="2"/>
              <a:endCxn id="44" idx="0"/>
            </p:cNvCxnSpPr>
            <p:nvPr/>
          </p:nvCxnSpPr>
          <p:spPr>
            <a:xfrm>
              <a:off x="9134783" y="3514658"/>
              <a:ext cx="980787" cy="964135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triangl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68EB2A16-7ACC-A592-0ECD-A2C79C3076C7}"/>
              </a:ext>
            </a:extLst>
          </p:cNvPr>
          <p:cNvGrpSpPr/>
          <p:nvPr/>
        </p:nvGrpSpPr>
        <p:grpSpPr>
          <a:xfrm>
            <a:off x="6738814" y="2580256"/>
            <a:ext cx="1786898" cy="789687"/>
            <a:chOff x="6707282" y="2506293"/>
            <a:chExt cx="1786898" cy="789687"/>
          </a:xfrm>
        </p:grpSpPr>
        <p:cxnSp>
          <p:nvCxnSpPr>
            <p:cNvPr id="1122" name="Straight Arrow Connector 1121">
              <a:extLst>
                <a:ext uri="{FF2B5EF4-FFF2-40B4-BE49-F238E27FC236}">
                  <a16:creationId xmlns:a16="http://schemas.microsoft.com/office/drawing/2014/main" id="{7D13D5F0-B2AF-A8B1-64D1-9971A4C1691B}"/>
                </a:ext>
              </a:extLst>
            </p:cNvPr>
            <p:cNvCxnSpPr>
              <a:cxnSpLocks/>
              <a:endCxn id="1125" idx="2"/>
            </p:cNvCxnSpPr>
            <p:nvPr/>
          </p:nvCxnSpPr>
          <p:spPr>
            <a:xfrm flipH="1">
              <a:off x="7985514" y="2665556"/>
              <a:ext cx="38239" cy="23444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non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61DAA822-796E-4703-D4B2-0A6FCDBB3796}"/>
                </a:ext>
              </a:extLst>
            </p:cNvPr>
            <p:cNvSpPr/>
            <p:nvPr/>
          </p:nvSpPr>
          <p:spPr>
            <a:xfrm>
              <a:off x="8336135" y="3139569"/>
              <a:ext cx="158045" cy="15641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56A090C8-CA12-F653-3D9E-36612FD46F48}"/>
                </a:ext>
              </a:extLst>
            </p:cNvPr>
            <p:cNvSpPr txBox="1"/>
            <p:nvPr/>
          </p:nvSpPr>
          <p:spPr>
            <a:xfrm>
              <a:off x="6707282" y="2506293"/>
              <a:ext cx="2226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4335A"/>
                  </a:solidFill>
                  <a:sym typeface="Wingdings" panose="05000000000000000000" pitchFamily="2" charset="2"/>
                </a:rPr>
                <a:t></a:t>
              </a:r>
              <a:endParaRPr lang="en-US" dirty="0">
                <a:solidFill>
                  <a:srgbClr val="24335A"/>
                </a:solidFill>
              </a:endParaRPr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EF133AD5-21FC-1BD7-02D8-F26A5482F3B2}"/>
                </a:ext>
              </a:extLst>
            </p:cNvPr>
            <p:cNvSpPr/>
            <p:nvPr/>
          </p:nvSpPr>
          <p:spPr>
            <a:xfrm flipH="1">
              <a:off x="7939318" y="2655776"/>
              <a:ext cx="46197" cy="664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6" name="Straight Arrow Connector 1125">
              <a:extLst>
                <a:ext uri="{FF2B5EF4-FFF2-40B4-BE49-F238E27FC236}">
                  <a16:creationId xmlns:a16="http://schemas.microsoft.com/office/drawing/2014/main" id="{182C3B77-53BA-3C25-09EA-8427C46F1CCD}"/>
                </a:ext>
              </a:extLst>
            </p:cNvPr>
            <p:cNvCxnSpPr>
              <a:cxnSpLocks/>
              <a:stCxn id="1124" idx="3"/>
              <a:endCxn id="1125" idx="6"/>
            </p:cNvCxnSpPr>
            <p:nvPr/>
          </p:nvCxnSpPr>
          <p:spPr>
            <a:xfrm flipV="1">
              <a:off x="6929948" y="2689000"/>
              <a:ext cx="1009370" cy="1959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non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7" name="Straight Arrow Connector 1126">
              <a:extLst>
                <a:ext uri="{FF2B5EF4-FFF2-40B4-BE49-F238E27FC236}">
                  <a16:creationId xmlns:a16="http://schemas.microsoft.com/office/drawing/2014/main" id="{8B55AE3B-68FC-2D43-4CFE-93D4814C6EB5}"/>
                </a:ext>
              </a:extLst>
            </p:cNvPr>
            <p:cNvCxnSpPr>
              <a:cxnSpLocks/>
              <a:stCxn id="1125" idx="2"/>
              <a:endCxn id="1123" idx="0"/>
            </p:cNvCxnSpPr>
            <p:nvPr/>
          </p:nvCxnSpPr>
          <p:spPr>
            <a:xfrm>
              <a:off x="7985515" y="2689000"/>
              <a:ext cx="429643" cy="450569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triangl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EA5F7665-6DFA-5023-8B9B-69895FF340B6}"/>
              </a:ext>
            </a:extLst>
          </p:cNvPr>
          <p:cNvGrpSpPr/>
          <p:nvPr/>
        </p:nvGrpSpPr>
        <p:grpSpPr>
          <a:xfrm>
            <a:off x="4722440" y="1606338"/>
            <a:ext cx="3442577" cy="772562"/>
            <a:chOff x="4001856" y="1619062"/>
            <a:chExt cx="3442577" cy="772562"/>
          </a:xfrm>
        </p:grpSpPr>
        <p:cxnSp>
          <p:nvCxnSpPr>
            <p:cNvPr id="1131" name="Straight Arrow Connector 1130">
              <a:extLst>
                <a:ext uri="{FF2B5EF4-FFF2-40B4-BE49-F238E27FC236}">
                  <a16:creationId xmlns:a16="http://schemas.microsoft.com/office/drawing/2014/main" id="{4BF2BF5E-C019-1D3F-F05E-EF6E97C1FCB5}"/>
                </a:ext>
              </a:extLst>
            </p:cNvPr>
            <p:cNvCxnSpPr>
              <a:cxnSpLocks/>
              <a:endCxn id="1134" idx="2"/>
            </p:cNvCxnSpPr>
            <p:nvPr/>
          </p:nvCxnSpPr>
          <p:spPr>
            <a:xfrm flipH="1">
              <a:off x="6923241" y="1761200"/>
              <a:ext cx="38239" cy="23444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non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C57B8ADB-FA6F-CDE3-8A5B-7C275C75F3CF}"/>
                </a:ext>
              </a:extLst>
            </p:cNvPr>
            <p:cNvSpPr/>
            <p:nvPr/>
          </p:nvSpPr>
          <p:spPr>
            <a:xfrm>
              <a:off x="7286388" y="2235213"/>
              <a:ext cx="158045" cy="15641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43C327C3-5BF2-4EFC-CEA3-AB24C4414AE2}"/>
                </a:ext>
              </a:extLst>
            </p:cNvPr>
            <p:cNvSpPr txBox="1"/>
            <p:nvPr/>
          </p:nvSpPr>
          <p:spPr>
            <a:xfrm>
              <a:off x="4001856" y="1619062"/>
              <a:ext cx="2226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4335A"/>
                  </a:solidFill>
                  <a:sym typeface="Wingdings" panose="05000000000000000000" pitchFamily="2" charset="2"/>
                </a:rPr>
                <a:t></a:t>
              </a:r>
              <a:endParaRPr lang="en-US" dirty="0">
                <a:solidFill>
                  <a:srgbClr val="24335A"/>
                </a:solidFill>
              </a:endParaRPr>
            </a:p>
          </p:txBody>
        </p:sp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B3CA6392-0689-2F9E-FDC9-D716AA49061B}"/>
                </a:ext>
              </a:extLst>
            </p:cNvPr>
            <p:cNvSpPr/>
            <p:nvPr/>
          </p:nvSpPr>
          <p:spPr>
            <a:xfrm flipH="1">
              <a:off x="6877045" y="1751420"/>
              <a:ext cx="46197" cy="664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5" name="Straight Arrow Connector 1134">
              <a:extLst>
                <a:ext uri="{FF2B5EF4-FFF2-40B4-BE49-F238E27FC236}">
                  <a16:creationId xmlns:a16="http://schemas.microsoft.com/office/drawing/2014/main" id="{5BFDDC71-4BA2-8A32-5EE2-9CBEBE5988A2}"/>
                </a:ext>
              </a:extLst>
            </p:cNvPr>
            <p:cNvCxnSpPr>
              <a:cxnSpLocks/>
              <a:stCxn id="1133" idx="3"/>
              <a:endCxn id="1134" idx="6"/>
            </p:cNvCxnSpPr>
            <p:nvPr/>
          </p:nvCxnSpPr>
          <p:spPr>
            <a:xfrm flipV="1">
              <a:off x="4224522" y="1784644"/>
              <a:ext cx="2652523" cy="19084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non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6" name="Straight Arrow Connector 1135">
              <a:extLst>
                <a:ext uri="{FF2B5EF4-FFF2-40B4-BE49-F238E27FC236}">
                  <a16:creationId xmlns:a16="http://schemas.microsoft.com/office/drawing/2014/main" id="{DAB75AD4-4E8A-4908-0BD3-DAFAD3539B02}"/>
                </a:ext>
              </a:extLst>
            </p:cNvPr>
            <p:cNvCxnSpPr>
              <a:cxnSpLocks/>
              <a:stCxn id="1134" idx="2"/>
              <a:endCxn id="1132" idx="0"/>
            </p:cNvCxnSpPr>
            <p:nvPr/>
          </p:nvCxnSpPr>
          <p:spPr>
            <a:xfrm>
              <a:off x="6923242" y="1784644"/>
              <a:ext cx="442169" cy="450569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triangl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761D32-6E39-8B5F-703E-7EDF19BF8FF3}"/>
              </a:ext>
            </a:extLst>
          </p:cNvPr>
          <p:cNvGrpSpPr/>
          <p:nvPr/>
        </p:nvGrpSpPr>
        <p:grpSpPr>
          <a:xfrm>
            <a:off x="6332396" y="4592894"/>
            <a:ext cx="2728092" cy="678943"/>
            <a:chOff x="6332396" y="4099333"/>
            <a:chExt cx="2728092" cy="67894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E0C9073-4CEB-5808-47D8-207145CED67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H="1">
              <a:off x="8551822" y="4248920"/>
              <a:ext cx="38239" cy="23444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non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7CA09B-9D55-BD1A-5C8D-B1BB86E05366}"/>
                </a:ext>
              </a:extLst>
            </p:cNvPr>
            <p:cNvSpPr/>
            <p:nvPr/>
          </p:nvSpPr>
          <p:spPr>
            <a:xfrm>
              <a:off x="8902443" y="4621865"/>
              <a:ext cx="158045" cy="15641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EB869E-3216-972E-E72B-85448A1437FC}"/>
                </a:ext>
              </a:extLst>
            </p:cNvPr>
            <p:cNvSpPr txBox="1"/>
            <p:nvPr/>
          </p:nvSpPr>
          <p:spPr>
            <a:xfrm>
              <a:off x="6332396" y="4099333"/>
              <a:ext cx="2226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4335A"/>
                  </a:solidFill>
                  <a:sym typeface="Wingdings" panose="05000000000000000000" pitchFamily="2" charset="2"/>
                </a:rPr>
                <a:t></a:t>
              </a:r>
              <a:endParaRPr lang="en-US" dirty="0">
                <a:solidFill>
                  <a:srgbClr val="24335A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FAE9D7-E069-71A6-7732-F762D7069E8C}"/>
                </a:ext>
              </a:extLst>
            </p:cNvPr>
            <p:cNvSpPr/>
            <p:nvPr/>
          </p:nvSpPr>
          <p:spPr>
            <a:xfrm flipH="1">
              <a:off x="8505626" y="4239140"/>
              <a:ext cx="46197" cy="664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100E61E-3096-7BB1-C5FE-F031ECC94F09}"/>
                </a:ext>
              </a:extLst>
            </p:cNvPr>
            <p:cNvCxnSpPr>
              <a:cxnSpLocks/>
              <a:stCxn id="17" idx="3"/>
              <a:endCxn id="18" idx="6"/>
            </p:cNvCxnSpPr>
            <p:nvPr/>
          </p:nvCxnSpPr>
          <p:spPr>
            <a:xfrm flipV="1">
              <a:off x="6555062" y="4272364"/>
              <a:ext cx="1950564" cy="11635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non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F73C00-6F02-7C7F-9ECD-8B4B1B11F60C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>
              <a:off x="8551823" y="4272364"/>
              <a:ext cx="429643" cy="349501"/>
            </a:xfrm>
            <a:prstGeom prst="straightConnector1">
              <a:avLst/>
            </a:prstGeom>
            <a:ln w="38100">
              <a:solidFill>
                <a:srgbClr val="24335A"/>
              </a:solidFill>
              <a:prstDash val="sysDot"/>
              <a:headEnd type="none"/>
              <a:tailEnd type="triangle" w="lg" len="lg"/>
            </a:ln>
            <a:effectLst>
              <a:glow rad="139700">
                <a:schemeClr val="bg1">
                  <a:alpha val="8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793DF06-38C9-75B2-BC11-8D026C5D497C}"/>
              </a:ext>
            </a:extLst>
          </p:cNvPr>
          <p:cNvSpPr txBox="1"/>
          <p:nvPr/>
        </p:nvSpPr>
        <p:spPr>
          <a:xfrm>
            <a:off x="11423378" y="6627168"/>
            <a:ext cx="473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2433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838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425A-0DD5-0969-DBA5-C2ECE11E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-9832"/>
            <a:ext cx="10637520" cy="1386840"/>
          </a:xfrm>
        </p:spPr>
        <p:txBody>
          <a:bodyPr/>
          <a:lstStyle/>
          <a:p>
            <a:r>
              <a:rPr lang="en-US" altLang="ja-JP" sz="4000" dirty="0"/>
              <a:t>[1] Use a Real Photograph</a:t>
            </a:r>
            <a:endParaRPr lang="en-US" sz="4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EEF154-E036-71DF-7C10-A8534D18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240" y="6539812"/>
            <a:ext cx="1467255" cy="305435"/>
          </a:xfrm>
        </p:spPr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466DA-A5E7-C3BE-725F-6EF54465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9815" y="6539812"/>
            <a:ext cx="8616791" cy="305435"/>
          </a:xfrm>
        </p:spPr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D8A74-2B65-C990-A1EC-850826A1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718" y="6480122"/>
            <a:ext cx="1354282" cy="365125"/>
          </a:xfrm>
        </p:spPr>
        <p:txBody>
          <a:bodyPr/>
          <a:lstStyle/>
          <a:p>
            <a:fld id="{A55E0E3E-88E5-4B7B-837A-B14E1525D438}" type="slidenum">
              <a:rPr lang="hu-HU" smtClean="0"/>
              <a:pPr/>
              <a:t>6</a:t>
            </a:fld>
            <a:endParaRPr lang="hu-H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6E28E-0F48-BBF7-6660-E6FA4F23C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875" y="1387475"/>
            <a:ext cx="5639765" cy="5278438"/>
          </a:xfrm>
        </p:spPr>
        <p:txBody>
          <a:bodyPr>
            <a:normAutofit/>
          </a:bodyPr>
          <a:lstStyle/>
          <a:p>
            <a:r>
              <a:rPr lang="en-US" sz="2800" dirty="0"/>
              <a:t>Got acceptance to use it from owner of photo, QT-8B</a:t>
            </a:r>
          </a:p>
          <a:p>
            <a:r>
              <a:rPr lang="en-US" sz="2800" dirty="0"/>
              <a:t>Perspective is adapted</a:t>
            </a:r>
          </a:p>
          <a:p>
            <a:pPr lvl="1"/>
            <a:r>
              <a:rPr lang="en-US" sz="2800" dirty="0"/>
              <a:t>Display, buttons on the photo</a:t>
            </a:r>
          </a:p>
          <a:p>
            <a:pPr lvl="1"/>
            <a:r>
              <a:rPr lang="en-US" sz="2800" dirty="0"/>
              <a:t>Transformed a rectangle into a trapezoid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3DFC23-6B23-26D0-950B-BEC3B7B51BDA}"/>
              </a:ext>
            </a:extLst>
          </p:cNvPr>
          <p:cNvGrpSpPr/>
          <p:nvPr/>
        </p:nvGrpSpPr>
        <p:grpSpPr>
          <a:xfrm>
            <a:off x="3558434" y="3809568"/>
            <a:ext cx="2198690" cy="2353062"/>
            <a:chOff x="4997132" y="2252980"/>
            <a:chExt cx="2197735" cy="2352040"/>
          </a:xfrm>
        </p:grpSpPr>
        <p:pic>
          <p:nvPicPr>
            <p:cNvPr id="10" name="図 1892382731">
              <a:extLst>
                <a:ext uri="{FF2B5EF4-FFF2-40B4-BE49-F238E27FC236}">
                  <a16:creationId xmlns:a16="http://schemas.microsoft.com/office/drawing/2014/main" id="{80C727A9-7A53-A9FC-3F5E-4945A3ADB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" t="20507" r="11" b="4790"/>
            <a:stretch/>
          </p:blipFill>
          <p:spPr>
            <a:xfrm>
              <a:off x="4997132" y="2252980"/>
              <a:ext cx="2197735" cy="2352040"/>
            </a:xfrm>
            <a:prstGeom prst="rect">
              <a:avLst/>
            </a:prstGeom>
          </p:spPr>
        </p:pic>
        <p:sp>
          <p:nvSpPr>
            <p:cNvPr id="11" name="台形 1925531911">
              <a:extLst>
                <a:ext uri="{FF2B5EF4-FFF2-40B4-BE49-F238E27FC236}">
                  <a16:creationId xmlns:a16="http://schemas.microsoft.com/office/drawing/2014/main" id="{84AE79D7-56CD-8FEF-F2C7-3CEDC41389C2}"/>
                </a:ext>
              </a:extLst>
            </p:cNvPr>
            <p:cNvSpPr/>
            <p:nvPr/>
          </p:nvSpPr>
          <p:spPr>
            <a:xfrm>
              <a:off x="5362257" y="2356485"/>
              <a:ext cx="1425575" cy="2139315"/>
            </a:xfrm>
            <a:prstGeom prst="trapezoid">
              <a:avLst>
                <a:gd name="adj" fmla="val 9028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台形 2110724871">
              <a:extLst>
                <a:ext uri="{FF2B5EF4-FFF2-40B4-BE49-F238E27FC236}">
                  <a16:creationId xmlns:a16="http://schemas.microsoft.com/office/drawing/2014/main" id="{A36B89E5-B902-ADEF-927F-08AC87A6DC04}"/>
                </a:ext>
              </a:extLst>
            </p:cNvPr>
            <p:cNvSpPr/>
            <p:nvPr/>
          </p:nvSpPr>
          <p:spPr>
            <a:xfrm>
              <a:off x="5527357" y="3375660"/>
              <a:ext cx="1090295" cy="831850"/>
            </a:xfrm>
            <a:prstGeom prst="trapezoid">
              <a:avLst>
                <a:gd name="adj" fmla="val 4220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台形 598826784">
              <a:extLst>
                <a:ext uri="{FF2B5EF4-FFF2-40B4-BE49-F238E27FC236}">
                  <a16:creationId xmlns:a16="http://schemas.microsoft.com/office/drawing/2014/main" id="{7C4A6B6E-E179-2855-8286-4490F6507AC2}"/>
                </a:ext>
              </a:extLst>
            </p:cNvPr>
            <p:cNvSpPr/>
            <p:nvPr/>
          </p:nvSpPr>
          <p:spPr>
            <a:xfrm flipV="1">
              <a:off x="5551487" y="2931160"/>
              <a:ext cx="1042670" cy="186690"/>
            </a:xfrm>
            <a:prstGeom prst="trapezoid">
              <a:avLst>
                <a:gd name="adj" fmla="val 12873"/>
              </a:avLst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A6C37A-217F-BADB-8BF1-17D36EC26A8D}"/>
              </a:ext>
            </a:extLst>
          </p:cNvPr>
          <p:cNvGrpSpPr/>
          <p:nvPr/>
        </p:nvGrpSpPr>
        <p:grpSpPr>
          <a:xfrm>
            <a:off x="809331" y="4782092"/>
            <a:ext cx="2897155" cy="1357966"/>
            <a:chOff x="4563110" y="2710497"/>
            <a:chExt cx="3065780" cy="143700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7DA8ED2-DB75-D458-920D-90557A818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63110" y="2710497"/>
              <a:ext cx="3065780" cy="14370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C4101B8-5912-EA71-8EEA-45C1EA56E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025"/>
            <a:stretch/>
          </p:blipFill>
          <p:spPr>
            <a:xfrm>
              <a:off x="5662930" y="3445192"/>
              <a:ext cx="276225" cy="16954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E7EB9DF-4312-EDC6-3CAB-A7B25950C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927"/>
            <a:stretch/>
          </p:blipFill>
          <p:spPr>
            <a:xfrm>
              <a:off x="5651500" y="2840672"/>
              <a:ext cx="276225" cy="61531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23DD50-9773-521C-2653-2A029142DF34}"/>
              </a:ext>
            </a:extLst>
          </p:cNvPr>
          <p:cNvGrpSpPr/>
          <p:nvPr/>
        </p:nvGrpSpPr>
        <p:grpSpPr>
          <a:xfrm>
            <a:off x="9315252" y="1611689"/>
            <a:ext cx="2828183" cy="4451399"/>
            <a:chOff x="9223505" y="1551013"/>
            <a:chExt cx="2866766" cy="451212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DD8514-7F1B-5FD2-5D74-2A4A67047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56" r="9181"/>
            <a:stretch/>
          </p:blipFill>
          <p:spPr>
            <a:xfrm>
              <a:off x="9223505" y="1551013"/>
              <a:ext cx="2866766" cy="421856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FC91AE-E114-EC13-4C5F-AD018F3160CD}"/>
                </a:ext>
              </a:extLst>
            </p:cNvPr>
            <p:cNvSpPr txBox="1"/>
            <p:nvPr/>
          </p:nvSpPr>
          <p:spPr>
            <a:xfrm>
              <a:off x="9462483" y="5782361"/>
              <a:ext cx="2388808" cy="28077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24335A"/>
                  </a:solidFill>
                </a:rPr>
                <a:t>Perspective is adapted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64AD82-FA86-9557-13EE-C0E572AF71FD}"/>
              </a:ext>
            </a:extLst>
          </p:cNvPr>
          <p:cNvGrpSpPr/>
          <p:nvPr/>
        </p:nvGrpSpPr>
        <p:grpSpPr>
          <a:xfrm>
            <a:off x="6122096" y="1616933"/>
            <a:ext cx="2828184" cy="4446156"/>
            <a:chOff x="6356739" y="1556329"/>
            <a:chExt cx="2866766" cy="45068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ABF3F5-A4B7-C188-5550-1DFF66739129}"/>
                </a:ext>
              </a:extLst>
            </p:cNvPr>
            <p:cNvSpPr txBox="1"/>
            <p:nvPr/>
          </p:nvSpPr>
          <p:spPr>
            <a:xfrm>
              <a:off x="6856269" y="5782362"/>
              <a:ext cx="1867705" cy="28077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24335A"/>
                  </a:solidFill>
                </a:rPr>
                <a:t>Just put the objects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DFAA4F7-96E8-3F6F-6BC5-300D0EB85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56739" y="1556329"/>
              <a:ext cx="2866766" cy="4213244"/>
            </a:xfrm>
            <a:prstGeom prst="rect">
              <a:avLst/>
            </a:prstGeom>
          </p:spPr>
        </p:pic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A9061A4B-91AE-6ABE-B924-0F7BAFE7808E}"/>
              </a:ext>
            </a:extLst>
          </p:cNvPr>
          <p:cNvSpPr/>
          <p:nvPr/>
        </p:nvSpPr>
        <p:spPr>
          <a:xfrm>
            <a:off x="9035736" y="3384580"/>
            <a:ext cx="211472" cy="949069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24335A"/>
              </a:gs>
              <a:gs pos="50000">
                <a:srgbClr val="24335A">
                  <a:alpha val="50000"/>
                </a:srgbClr>
              </a:gs>
              <a:gs pos="100000">
                <a:srgbClr val="24335A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73447-9FF3-AD19-8B47-EACB427E22C6}"/>
              </a:ext>
            </a:extLst>
          </p:cNvPr>
          <p:cNvSpPr txBox="1"/>
          <p:nvPr/>
        </p:nvSpPr>
        <p:spPr>
          <a:xfrm>
            <a:off x="333490" y="6224497"/>
            <a:ext cx="861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Technology:  CSS Transforms Module Level 1  (2019 candidate Recommendation) </a:t>
            </a:r>
          </a:p>
        </p:txBody>
      </p:sp>
    </p:spTree>
    <p:extLst>
      <p:ext uri="{BB962C8B-B14F-4D97-AF65-F5344CB8AC3E}">
        <p14:creationId xmlns:p14="http://schemas.microsoft.com/office/powerpoint/2010/main" val="44875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27F17-8C23-0D7A-66E4-59FB7272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074738" indent="-1074738"/>
            <a:r>
              <a:rPr lang="en-US" altLang="ja-JP" sz="4000" dirty="0"/>
              <a:t>[2] Simulate the Display Look and Feel</a:t>
            </a:r>
            <a:endParaRPr lang="ja-JP" altLang="en-US" sz="4000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6186FCEE-CD65-79AC-8851-6D95E515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 dirty="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B222E922-69A4-4F52-B80B-4887AA90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2023, University of Dunaújváros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A74AF-BBCD-F9A6-F031-5CF4B151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7A5-0CE0-4C3F-ADC5-9A057FC775F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B352D-DB07-83B6-08AA-40A8571C02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altLang="ja-JP" sz="2800" dirty="0"/>
              <a:t>VFD segment display and special design was used</a:t>
            </a:r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95D37C77-AFBE-96F3-5E47-5633828BF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386840"/>
            <a:ext cx="5760000" cy="3466154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Same design font is available since 2021, by individual</a:t>
            </a:r>
          </a:p>
          <a:p>
            <a:pPr lvl="1"/>
            <a:endParaRPr lang="en-US" altLang="ja-JP" sz="2800" dirty="0"/>
          </a:p>
          <a:p>
            <a:pPr lvl="1"/>
            <a:endParaRPr lang="en-US" altLang="ja-JP" sz="2800" dirty="0"/>
          </a:p>
          <a:p>
            <a:pPr lvl="1"/>
            <a:r>
              <a:rPr lang="en-US" altLang="ja-JP" sz="2800" dirty="0"/>
              <a:t>I used it with web-font technology</a:t>
            </a:r>
          </a:p>
          <a:p>
            <a:pPr lvl="2"/>
            <a:r>
              <a:rPr lang="en-US" altLang="ja-JP" sz="2400" dirty="0"/>
              <a:t>To show it for all audience</a:t>
            </a:r>
            <a:endParaRPr lang="en-US" sz="28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F11FD4A-18DA-9520-5A51-246A071E7D1C}"/>
              </a:ext>
            </a:extLst>
          </p:cNvPr>
          <p:cNvGrpSpPr/>
          <p:nvPr/>
        </p:nvGrpSpPr>
        <p:grpSpPr>
          <a:xfrm>
            <a:off x="7187810" y="4697725"/>
            <a:ext cx="930300" cy="639789"/>
            <a:chOff x="1412483" y="2501429"/>
            <a:chExt cx="930300" cy="639789"/>
          </a:xfrm>
        </p:grpSpPr>
        <p:sp>
          <p:nvSpPr>
            <p:cNvPr id="208" name="Rectangle: Folded Corner 207">
              <a:extLst>
                <a:ext uri="{FF2B5EF4-FFF2-40B4-BE49-F238E27FC236}">
                  <a16:creationId xmlns:a16="http://schemas.microsoft.com/office/drawing/2014/main" id="{FD5EFC61-42D4-8611-79A4-9035AD964953}"/>
                </a:ext>
              </a:extLst>
            </p:cNvPr>
            <p:cNvSpPr/>
            <p:nvPr/>
          </p:nvSpPr>
          <p:spPr>
            <a:xfrm rot="10800000" flipH="1">
              <a:off x="1657619" y="2501429"/>
              <a:ext cx="375367" cy="479062"/>
            </a:xfrm>
            <a:prstGeom prst="foldedCorner">
              <a:avLst>
                <a:gd name="adj" fmla="val 34409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094126E-EB99-4F72-046E-1D1C7EB6A4CE}"/>
                </a:ext>
              </a:extLst>
            </p:cNvPr>
            <p:cNvSpPr txBox="1"/>
            <p:nvPr/>
          </p:nvSpPr>
          <p:spPr>
            <a:xfrm>
              <a:off x="1412483" y="2979635"/>
              <a:ext cx="93030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05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JavaScript</a:t>
              </a:r>
              <a:endParaRPr kumimoji="1" lang="ja-JP" altLang="en-US" sz="105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8692BAA-72F6-0ED1-E806-3D9F4AA0E31A}"/>
              </a:ext>
            </a:extLst>
          </p:cNvPr>
          <p:cNvGrpSpPr/>
          <p:nvPr/>
        </p:nvGrpSpPr>
        <p:grpSpPr>
          <a:xfrm>
            <a:off x="7490072" y="4648149"/>
            <a:ext cx="380105" cy="483890"/>
            <a:chOff x="1657619" y="2501429"/>
            <a:chExt cx="380105" cy="483890"/>
          </a:xfrm>
        </p:grpSpPr>
        <p:sp>
          <p:nvSpPr>
            <p:cNvPr id="206" name="Rectangle: Folded Corner 205">
              <a:extLst>
                <a:ext uri="{FF2B5EF4-FFF2-40B4-BE49-F238E27FC236}">
                  <a16:creationId xmlns:a16="http://schemas.microsoft.com/office/drawing/2014/main" id="{6DABAFF0-F03B-6338-5068-BCD51DF62347}"/>
                </a:ext>
              </a:extLst>
            </p:cNvPr>
            <p:cNvSpPr/>
            <p:nvPr/>
          </p:nvSpPr>
          <p:spPr>
            <a:xfrm rot="10800000" flipH="1">
              <a:off x="1657619" y="2501429"/>
              <a:ext cx="375367" cy="479062"/>
            </a:xfrm>
            <a:prstGeom prst="foldedCorner">
              <a:avLst>
                <a:gd name="adj" fmla="val 34409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015F21F-5274-4376-41C0-480587B14093}"/>
                </a:ext>
              </a:extLst>
            </p:cNvPr>
            <p:cNvSpPr txBox="1"/>
            <p:nvPr/>
          </p:nvSpPr>
          <p:spPr>
            <a:xfrm>
              <a:off x="1662356" y="2662155"/>
              <a:ext cx="375368" cy="323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05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HTML</a:t>
              </a:r>
            </a:p>
            <a:p>
              <a:pPr algn="ctr"/>
              <a:r>
                <a:rPr kumimoji="1" lang="en-US" altLang="ja-JP" sz="105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CSS</a:t>
              </a:r>
              <a:endParaRPr kumimoji="1" lang="ja-JP" altLang="en-US" sz="105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5" name="Content Placeholder 8" descr="Smart Phone with solid fill">
            <a:extLst>
              <a:ext uri="{FF2B5EF4-FFF2-40B4-BE49-F238E27FC236}">
                <a16:creationId xmlns:a16="http://schemas.microsoft.com/office/drawing/2014/main" id="{8B71970D-E93E-D2A3-9E9B-643367BF3A97}"/>
              </a:ext>
            </a:extLst>
          </p:cNvPr>
          <p:cNvSpPr/>
          <p:nvPr/>
        </p:nvSpPr>
        <p:spPr>
          <a:xfrm>
            <a:off x="10040792" y="5280923"/>
            <a:ext cx="352856" cy="646902"/>
          </a:xfrm>
          <a:custGeom>
            <a:avLst/>
            <a:gdLst>
              <a:gd name="connsiteX0" fmla="*/ 400050 w 457200"/>
              <a:gd name="connsiteY0" fmla="*/ 723900 h 838200"/>
              <a:gd name="connsiteX1" fmla="*/ 57150 w 457200"/>
              <a:gd name="connsiteY1" fmla="*/ 723900 h 838200"/>
              <a:gd name="connsiteX2" fmla="*/ 57150 w 457200"/>
              <a:gd name="connsiteY2" fmla="*/ 114300 h 838200"/>
              <a:gd name="connsiteX3" fmla="*/ 400050 w 457200"/>
              <a:gd name="connsiteY3" fmla="*/ 114300 h 838200"/>
              <a:gd name="connsiteX4" fmla="*/ 400050 w 457200"/>
              <a:gd name="connsiteY4" fmla="*/ 723900 h 838200"/>
              <a:gd name="connsiteX5" fmla="*/ 190500 w 457200"/>
              <a:gd name="connsiteY5" fmla="*/ 38100 h 838200"/>
              <a:gd name="connsiteX6" fmla="*/ 266700 w 457200"/>
              <a:gd name="connsiteY6" fmla="*/ 38100 h 838200"/>
              <a:gd name="connsiteX7" fmla="*/ 285750 w 457200"/>
              <a:gd name="connsiteY7" fmla="*/ 57150 h 838200"/>
              <a:gd name="connsiteX8" fmla="*/ 266700 w 457200"/>
              <a:gd name="connsiteY8" fmla="*/ 76200 h 838200"/>
              <a:gd name="connsiteX9" fmla="*/ 190500 w 457200"/>
              <a:gd name="connsiteY9" fmla="*/ 76200 h 838200"/>
              <a:gd name="connsiteX10" fmla="*/ 171450 w 457200"/>
              <a:gd name="connsiteY10" fmla="*/ 57150 h 838200"/>
              <a:gd name="connsiteX11" fmla="*/ 190500 w 457200"/>
              <a:gd name="connsiteY11" fmla="*/ 38100 h 838200"/>
              <a:gd name="connsiteX12" fmla="*/ 438150 w 457200"/>
              <a:gd name="connsiteY12" fmla="*/ 0 h 838200"/>
              <a:gd name="connsiteX13" fmla="*/ 19050 w 457200"/>
              <a:gd name="connsiteY13" fmla="*/ 0 h 838200"/>
              <a:gd name="connsiteX14" fmla="*/ 0 w 457200"/>
              <a:gd name="connsiteY14" fmla="*/ 19050 h 838200"/>
              <a:gd name="connsiteX15" fmla="*/ 0 w 457200"/>
              <a:gd name="connsiteY15" fmla="*/ 819150 h 838200"/>
              <a:gd name="connsiteX16" fmla="*/ 19050 w 457200"/>
              <a:gd name="connsiteY16" fmla="*/ 838200 h 838200"/>
              <a:gd name="connsiteX17" fmla="*/ 438150 w 457200"/>
              <a:gd name="connsiteY17" fmla="*/ 838200 h 838200"/>
              <a:gd name="connsiteX18" fmla="*/ 457200 w 457200"/>
              <a:gd name="connsiteY18" fmla="*/ 819150 h 838200"/>
              <a:gd name="connsiteX19" fmla="*/ 457200 w 457200"/>
              <a:gd name="connsiteY19" fmla="*/ 19050 h 838200"/>
              <a:gd name="connsiteX20" fmla="*/ 438150 w 457200"/>
              <a:gd name="connsiteY20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838200">
                <a:moveTo>
                  <a:pt x="400050" y="723900"/>
                </a:moveTo>
                <a:lnTo>
                  <a:pt x="57150" y="723900"/>
                </a:lnTo>
                <a:lnTo>
                  <a:pt x="57150" y="114300"/>
                </a:lnTo>
                <a:lnTo>
                  <a:pt x="400050" y="114300"/>
                </a:lnTo>
                <a:lnTo>
                  <a:pt x="400050" y="723900"/>
                </a:lnTo>
                <a:close/>
                <a:moveTo>
                  <a:pt x="190500" y="38100"/>
                </a:moveTo>
                <a:lnTo>
                  <a:pt x="266700" y="38100"/>
                </a:lnTo>
                <a:cubicBezTo>
                  <a:pt x="277178" y="38100"/>
                  <a:pt x="285750" y="46672"/>
                  <a:pt x="285750" y="57150"/>
                </a:cubicBezTo>
                <a:cubicBezTo>
                  <a:pt x="285750" y="67628"/>
                  <a:pt x="277178" y="76200"/>
                  <a:pt x="266700" y="76200"/>
                </a:cubicBezTo>
                <a:lnTo>
                  <a:pt x="190500" y="76200"/>
                </a:lnTo>
                <a:cubicBezTo>
                  <a:pt x="180023" y="76200"/>
                  <a:pt x="171450" y="67628"/>
                  <a:pt x="171450" y="57150"/>
                </a:cubicBezTo>
                <a:cubicBezTo>
                  <a:pt x="171450" y="46672"/>
                  <a:pt x="180023" y="38100"/>
                  <a:pt x="190500" y="38100"/>
                </a:cubicBezTo>
                <a:close/>
                <a:moveTo>
                  <a:pt x="438150" y="0"/>
                </a:moveTo>
                <a:lnTo>
                  <a:pt x="19050" y="0"/>
                </a:lnTo>
                <a:cubicBezTo>
                  <a:pt x="8572" y="0"/>
                  <a:pt x="0" y="8573"/>
                  <a:pt x="0" y="19050"/>
                </a:cubicBezTo>
                <a:lnTo>
                  <a:pt x="0" y="819150"/>
                </a:lnTo>
                <a:cubicBezTo>
                  <a:pt x="0" y="829628"/>
                  <a:pt x="8572" y="838200"/>
                  <a:pt x="19050" y="838200"/>
                </a:cubicBezTo>
                <a:lnTo>
                  <a:pt x="438150" y="838200"/>
                </a:lnTo>
                <a:cubicBezTo>
                  <a:pt x="448628" y="838200"/>
                  <a:pt x="457200" y="829628"/>
                  <a:pt x="457200" y="819150"/>
                </a:cubicBezTo>
                <a:lnTo>
                  <a:pt x="457200" y="19050"/>
                </a:lnTo>
                <a:cubicBezTo>
                  <a:pt x="457200" y="8573"/>
                  <a:pt x="448628" y="0"/>
                  <a:pt x="43815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C950873-50AD-1541-1618-388AF3568DC9}"/>
              </a:ext>
            </a:extLst>
          </p:cNvPr>
          <p:cNvGrpSpPr/>
          <p:nvPr/>
        </p:nvGrpSpPr>
        <p:grpSpPr>
          <a:xfrm>
            <a:off x="9771673" y="4673636"/>
            <a:ext cx="676307" cy="411665"/>
            <a:chOff x="9397430" y="2358245"/>
            <a:chExt cx="876300" cy="533400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C5667BB-6483-4979-8307-66355AEE3C56}"/>
                </a:ext>
              </a:extLst>
            </p:cNvPr>
            <p:cNvSpPr/>
            <p:nvPr/>
          </p:nvSpPr>
          <p:spPr>
            <a:xfrm>
              <a:off x="9511730" y="2358245"/>
              <a:ext cx="647700" cy="438150"/>
            </a:xfrm>
            <a:custGeom>
              <a:avLst/>
              <a:gdLst>
                <a:gd name="connsiteX0" fmla="*/ 590550 w 647700"/>
                <a:gd name="connsiteY0" fmla="*/ 381000 h 438150"/>
                <a:gd name="connsiteX1" fmla="*/ 57150 w 647700"/>
                <a:gd name="connsiteY1" fmla="*/ 381000 h 438150"/>
                <a:gd name="connsiteX2" fmla="*/ 57150 w 647700"/>
                <a:gd name="connsiteY2" fmla="*/ 57150 h 438150"/>
                <a:gd name="connsiteX3" fmla="*/ 590550 w 647700"/>
                <a:gd name="connsiteY3" fmla="*/ 57150 h 438150"/>
                <a:gd name="connsiteX4" fmla="*/ 590550 w 647700"/>
                <a:gd name="connsiteY4" fmla="*/ 381000 h 438150"/>
                <a:gd name="connsiteX5" fmla="*/ 647700 w 647700"/>
                <a:gd name="connsiteY5" fmla="*/ 38100 h 438150"/>
                <a:gd name="connsiteX6" fmla="*/ 609600 w 647700"/>
                <a:gd name="connsiteY6" fmla="*/ 0 h 438150"/>
                <a:gd name="connsiteX7" fmla="*/ 38100 w 647700"/>
                <a:gd name="connsiteY7" fmla="*/ 0 h 438150"/>
                <a:gd name="connsiteX8" fmla="*/ 0 w 647700"/>
                <a:gd name="connsiteY8" fmla="*/ 38100 h 438150"/>
                <a:gd name="connsiteX9" fmla="*/ 0 w 647700"/>
                <a:gd name="connsiteY9" fmla="*/ 438150 h 438150"/>
                <a:gd name="connsiteX10" fmla="*/ 647700 w 647700"/>
                <a:gd name="connsiteY10" fmla="*/ 438150 h 438150"/>
                <a:gd name="connsiteX11" fmla="*/ 647700 w 647700"/>
                <a:gd name="connsiteY11" fmla="*/ 3810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700" h="438150">
                  <a:moveTo>
                    <a:pt x="590550" y="381000"/>
                  </a:moveTo>
                  <a:lnTo>
                    <a:pt x="57150" y="381000"/>
                  </a:lnTo>
                  <a:lnTo>
                    <a:pt x="57150" y="57150"/>
                  </a:lnTo>
                  <a:lnTo>
                    <a:pt x="590550" y="57150"/>
                  </a:lnTo>
                  <a:lnTo>
                    <a:pt x="590550" y="381000"/>
                  </a:lnTo>
                  <a:close/>
                  <a:moveTo>
                    <a:pt x="647700" y="38100"/>
                  </a:moveTo>
                  <a:cubicBezTo>
                    <a:pt x="647700" y="17145"/>
                    <a:pt x="630555" y="0"/>
                    <a:pt x="60960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38150"/>
                  </a:lnTo>
                  <a:lnTo>
                    <a:pt x="647700" y="438150"/>
                  </a:lnTo>
                  <a:lnTo>
                    <a:pt x="64770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731B671-CE0B-E67C-705A-63CA6A5AEF8F}"/>
                </a:ext>
              </a:extLst>
            </p:cNvPr>
            <p:cNvSpPr/>
            <p:nvPr/>
          </p:nvSpPr>
          <p:spPr>
            <a:xfrm>
              <a:off x="9397430" y="2834495"/>
              <a:ext cx="876300" cy="57150"/>
            </a:xfrm>
            <a:custGeom>
              <a:avLst/>
              <a:gdLst>
                <a:gd name="connsiteX0" fmla="*/ 495300 w 876300"/>
                <a:gd name="connsiteY0" fmla="*/ 0 h 57150"/>
                <a:gd name="connsiteX1" fmla="*/ 495300 w 876300"/>
                <a:gd name="connsiteY1" fmla="*/ 9525 h 57150"/>
                <a:gd name="connsiteX2" fmla="*/ 485775 w 876300"/>
                <a:gd name="connsiteY2" fmla="*/ 19050 h 57150"/>
                <a:gd name="connsiteX3" fmla="*/ 390525 w 876300"/>
                <a:gd name="connsiteY3" fmla="*/ 19050 h 57150"/>
                <a:gd name="connsiteX4" fmla="*/ 381000 w 876300"/>
                <a:gd name="connsiteY4" fmla="*/ 9525 h 57150"/>
                <a:gd name="connsiteX5" fmla="*/ 381000 w 876300"/>
                <a:gd name="connsiteY5" fmla="*/ 0 h 57150"/>
                <a:gd name="connsiteX6" fmla="*/ 0 w 876300"/>
                <a:gd name="connsiteY6" fmla="*/ 0 h 57150"/>
                <a:gd name="connsiteX7" fmla="*/ 0 w 876300"/>
                <a:gd name="connsiteY7" fmla="*/ 19050 h 57150"/>
                <a:gd name="connsiteX8" fmla="*/ 38100 w 876300"/>
                <a:gd name="connsiteY8" fmla="*/ 57150 h 57150"/>
                <a:gd name="connsiteX9" fmla="*/ 838200 w 876300"/>
                <a:gd name="connsiteY9" fmla="*/ 57150 h 57150"/>
                <a:gd name="connsiteX10" fmla="*/ 876300 w 876300"/>
                <a:gd name="connsiteY10" fmla="*/ 19050 h 57150"/>
                <a:gd name="connsiteX11" fmla="*/ 876300 w 876300"/>
                <a:gd name="connsiteY11" fmla="*/ 0 h 57150"/>
                <a:gd name="connsiteX12" fmla="*/ 495300 w 876300"/>
                <a:gd name="connsiteY1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0" h="57150">
                  <a:moveTo>
                    <a:pt x="495300" y="0"/>
                  </a:moveTo>
                  <a:lnTo>
                    <a:pt x="495300" y="9525"/>
                  </a:lnTo>
                  <a:cubicBezTo>
                    <a:pt x="495300" y="15240"/>
                    <a:pt x="491490" y="19050"/>
                    <a:pt x="485775" y="19050"/>
                  </a:cubicBezTo>
                  <a:lnTo>
                    <a:pt x="390525" y="19050"/>
                  </a:lnTo>
                  <a:cubicBezTo>
                    <a:pt x="384810" y="19050"/>
                    <a:pt x="381000" y="15240"/>
                    <a:pt x="381000" y="9525"/>
                  </a:cubicBezTo>
                  <a:lnTo>
                    <a:pt x="381000" y="0"/>
                  </a:lnTo>
                  <a:lnTo>
                    <a:pt x="0" y="0"/>
                  </a:lnTo>
                  <a:lnTo>
                    <a:pt x="0" y="19050"/>
                  </a:lnTo>
                  <a:cubicBezTo>
                    <a:pt x="0" y="40005"/>
                    <a:pt x="17145" y="57150"/>
                    <a:pt x="38100" y="57150"/>
                  </a:cubicBezTo>
                  <a:lnTo>
                    <a:pt x="838200" y="57150"/>
                  </a:lnTo>
                  <a:cubicBezTo>
                    <a:pt x="859155" y="57150"/>
                    <a:pt x="876300" y="40005"/>
                    <a:pt x="876300" y="19050"/>
                  </a:cubicBezTo>
                  <a:lnTo>
                    <a:pt x="876300" y="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</p:grpSp>
      <p:grpSp>
        <p:nvGrpSpPr>
          <p:cNvPr id="147" name="Graphic 21" descr="Internet Of Things outline">
            <a:extLst>
              <a:ext uri="{FF2B5EF4-FFF2-40B4-BE49-F238E27FC236}">
                <a16:creationId xmlns:a16="http://schemas.microsoft.com/office/drawing/2014/main" id="{C7E7494C-F989-7797-76A0-F1EC0A31AF64}"/>
              </a:ext>
            </a:extLst>
          </p:cNvPr>
          <p:cNvGrpSpPr/>
          <p:nvPr/>
        </p:nvGrpSpPr>
        <p:grpSpPr>
          <a:xfrm>
            <a:off x="9009027" y="5179368"/>
            <a:ext cx="661602" cy="595680"/>
            <a:chOff x="8046475" y="2889746"/>
            <a:chExt cx="857249" cy="771829"/>
          </a:xfrm>
          <a:solidFill>
            <a:srgbClr val="000000"/>
          </a:solidFill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CE5F776-6C76-5CF0-9986-1BD7DDCDE5B0}"/>
                </a:ext>
              </a:extLst>
            </p:cNvPr>
            <p:cNvSpPr/>
            <p:nvPr/>
          </p:nvSpPr>
          <p:spPr>
            <a:xfrm>
              <a:off x="8122676" y="3004322"/>
              <a:ext cx="171458" cy="185060"/>
            </a:xfrm>
            <a:custGeom>
              <a:avLst/>
              <a:gdLst>
                <a:gd name="connsiteX0" fmla="*/ 38109 w 171458"/>
                <a:gd name="connsiteY0" fmla="*/ 76076 h 185060"/>
                <a:gd name="connsiteX1" fmla="*/ 74856 w 171458"/>
                <a:gd name="connsiteY1" fmla="*/ 47501 h 185060"/>
                <a:gd name="connsiteX2" fmla="*/ 123834 w 171458"/>
                <a:gd name="connsiteY2" fmla="*/ 47501 h 185060"/>
                <a:gd name="connsiteX3" fmla="*/ 152409 w 171458"/>
                <a:gd name="connsiteY3" fmla="*/ 76076 h 185060"/>
                <a:gd name="connsiteX4" fmla="*/ 152409 w 171458"/>
                <a:gd name="connsiteY4" fmla="*/ 185061 h 185060"/>
                <a:gd name="connsiteX5" fmla="*/ 165287 w 171458"/>
                <a:gd name="connsiteY5" fmla="*/ 181756 h 185060"/>
                <a:gd name="connsiteX6" fmla="*/ 171459 w 171458"/>
                <a:gd name="connsiteY6" fmla="*/ 165668 h 185060"/>
                <a:gd name="connsiteX7" fmla="*/ 171459 w 171458"/>
                <a:gd name="connsiteY7" fmla="*/ 76076 h 185060"/>
                <a:gd name="connsiteX8" fmla="*/ 123834 w 171458"/>
                <a:gd name="connsiteY8" fmla="*/ 28451 h 185060"/>
                <a:gd name="connsiteX9" fmla="*/ 74847 w 171458"/>
                <a:gd name="connsiteY9" fmla="*/ 28451 h 185060"/>
                <a:gd name="connsiteX10" fmla="*/ 28451 w 171458"/>
                <a:gd name="connsiteY10" fmla="*/ 1239 h 185060"/>
                <a:gd name="connsiteX11" fmla="*/ 1238 w 171458"/>
                <a:gd name="connsiteY11" fmla="*/ 47634 h 185060"/>
                <a:gd name="connsiteX12" fmla="*/ 38109 w 171458"/>
                <a:gd name="connsiteY12" fmla="*/ 76076 h 18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58" h="185060">
                  <a:moveTo>
                    <a:pt x="38109" y="76076"/>
                  </a:moveTo>
                  <a:cubicBezTo>
                    <a:pt x="55429" y="76011"/>
                    <a:pt x="70526" y="64271"/>
                    <a:pt x="74856" y="47501"/>
                  </a:cubicBezTo>
                  <a:lnTo>
                    <a:pt x="123834" y="47501"/>
                  </a:lnTo>
                  <a:cubicBezTo>
                    <a:pt x="139616" y="47501"/>
                    <a:pt x="152409" y="60294"/>
                    <a:pt x="152409" y="76076"/>
                  </a:cubicBezTo>
                  <a:lnTo>
                    <a:pt x="152409" y="185061"/>
                  </a:lnTo>
                  <a:cubicBezTo>
                    <a:pt x="156638" y="183765"/>
                    <a:pt x="160924" y="182641"/>
                    <a:pt x="165287" y="181756"/>
                  </a:cubicBezTo>
                  <a:cubicBezTo>
                    <a:pt x="167038" y="176281"/>
                    <a:pt x="169098" y="170910"/>
                    <a:pt x="171459" y="165668"/>
                  </a:cubicBezTo>
                  <a:lnTo>
                    <a:pt x="171459" y="76076"/>
                  </a:lnTo>
                  <a:cubicBezTo>
                    <a:pt x="171427" y="49786"/>
                    <a:pt x="150124" y="28482"/>
                    <a:pt x="123834" y="28451"/>
                  </a:cubicBezTo>
                  <a:lnTo>
                    <a:pt x="74847" y="28451"/>
                  </a:lnTo>
                  <a:cubicBezTo>
                    <a:pt x="69549" y="8124"/>
                    <a:pt x="48778" y="-4059"/>
                    <a:pt x="28451" y="1239"/>
                  </a:cubicBezTo>
                  <a:cubicBezTo>
                    <a:pt x="8125" y="6536"/>
                    <a:pt x="-4058" y="27308"/>
                    <a:pt x="1238" y="47634"/>
                  </a:cubicBezTo>
                  <a:cubicBezTo>
                    <a:pt x="5610" y="64410"/>
                    <a:pt x="20773" y="76106"/>
                    <a:pt x="38109" y="760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2B90BE7-2F18-16F5-B27C-0E61C526C129}"/>
                </a:ext>
              </a:extLst>
            </p:cNvPr>
            <p:cNvSpPr/>
            <p:nvPr/>
          </p:nvSpPr>
          <p:spPr>
            <a:xfrm>
              <a:off x="8046475" y="3213596"/>
              <a:ext cx="157752" cy="181126"/>
            </a:xfrm>
            <a:custGeom>
              <a:avLst/>
              <a:gdLst>
                <a:gd name="connsiteX0" fmla="*/ 146399 w 157752"/>
                <a:gd name="connsiteY0" fmla="*/ 162077 h 181126"/>
                <a:gd name="connsiteX1" fmla="*/ 76209 w 157752"/>
                <a:gd name="connsiteY1" fmla="*/ 162077 h 181126"/>
                <a:gd name="connsiteX2" fmla="*/ 47634 w 157752"/>
                <a:gd name="connsiteY2" fmla="*/ 133502 h 181126"/>
                <a:gd name="connsiteX3" fmla="*/ 47634 w 157752"/>
                <a:gd name="connsiteY3" fmla="*/ 74999 h 181126"/>
                <a:gd name="connsiteX4" fmla="*/ 75000 w 157752"/>
                <a:gd name="connsiteY4" fmla="*/ 28584 h 181126"/>
                <a:gd name="connsiteX5" fmla="*/ 28584 w 157752"/>
                <a:gd name="connsiteY5" fmla="*/ 1219 h 181126"/>
                <a:gd name="connsiteX6" fmla="*/ 1219 w 157752"/>
                <a:gd name="connsiteY6" fmla="*/ 47634 h 181126"/>
                <a:gd name="connsiteX7" fmla="*/ 28584 w 157752"/>
                <a:gd name="connsiteY7" fmla="*/ 74999 h 181126"/>
                <a:gd name="connsiteX8" fmla="*/ 28584 w 157752"/>
                <a:gd name="connsiteY8" fmla="*/ 133502 h 181126"/>
                <a:gd name="connsiteX9" fmla="*/ 76209 w 157752"/>
                <a:gd name="connsiteY9" fmla="*/ 181127 h 181126"/>
                <a:gd name="connsiteX10" fmla="*/ 157753 w 157752"/>
                <a:gd name="connsiteY10" fmla="*/ 181127 h 181126"/>
                <a:gd name="connsiteX11" fmla="*/ 146399 w 157752"/>
                <a:gd name="connsiteY11" fmla="*/ 162077 h 18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52" h="181126">
                  <a:moveTo>
                    <a:pt x="146399" y="162077"/>
                  </a:moveTo>
                  <a:lnTo>
                    <a:pt x="76209" y="162077"/>
                  </a:lnTo>
                  <a:cubicBezTo>
                    <a:pt x="60428" y="162077"/>
                    <a:pt x="47634" y="149284"/>
                    <a:pt x="47634" y="133502"/>
                  </a:cubicBezTo>
                  <a:lnTo>
                    <a:pt x="47634" y="74999"/>
                  </a:lnTo>
                  <a:cubicBezTo>
                    <a:pt x="68008" y="69739"/>
                    <a:pt x="80260" y="48958"/>
                    <a:pt x="75000" y="28584"/>
                  </a:cubicBezTo>
                  <a:cubicBezTo>
                    <a:pt x="69739" y="8210"/>
                    <a:pt x="48958" y="-4041"/>
                    <a:pt x="28584" y="1219"/>
                  </a:cubicBezTo>
                  <a:cubicBezTo>
                    <a:pt x="8210" y="6479"/>
                    <a:pt x="-4041" y="27260"/>
                    <a:pt x="1219" y="47634"/>
                  </a:cubicBezTo>
                  <a:cubicBezTo>
                    <a:pt x="4684" y="61055"/>
                    <a:pt x="15164" y="71534"/>
                    <a:pt x="28584" y="74999"/>
                  </a:cubicBezTo>
                  <a:lnTo>
                    <a:pt x="28584" y="133502"/>
                  </a:lnTo>
                  <a:cubicBezTo>
                    <a:pt x="28616" y="159792"/>
                    <a:pt x="49920" y="181096"/>
                    <a:pt x="76209" y="181127"/>
                  </a:cubicBezTo>
                  <a:lnTo>
                    <a:pt x="157753" y="181127"/>
                  </a:lnTo>
                  <a:cubicBezTo>
                    <a:pt x="153447" y="175102"/>
                    <a:pt x="149650" y="168730"/>
                    <a:pt x="146399" y="16207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F26F0A2-2E4F-970E-5EC1-F910E87DF35F}"/>
                </a:ext>
              </a:extLst>
            </p:cNvPr>
            <p:cNvSpPr/>
            <p:nvPr/>
          </p:nvSpPr>
          <p:spPr>
            <a:xfrm>
              <a:off x="8417950" y="2889746"/>
              <a:ext cx="76218" cy="193947"/>
            </a:xfrm>
            <a:custGeom>
              <a:avLst/>
              <a:gdLst>
                <a:gd name="connsiteX0" fmla="*/ 28584 w 76218"/>
                <a:gd name="connsiteY0" fmla="*/ 74999 h 193947"/>
                <a:gd name="connsiteX1" fmla="*/ 28584 w 76218"/>
                <a:gd name="connsiteY1" fmla="*/ 191328 h 193947"/>
                <a:gd name="connsiteX2" fmla="*/ 47634 w 76218"/>
                <a:gd name="connsiteY2" fmla="*/ 193948 h 193947"/>
                <a:gd name="connsiteX3" fmla="*/ 47634 w 76218"/>
                <a:gd name="connsiteY3" fmla="*/ 74999 h 193947"/>
                <a:gd name="connsiteX4" fmla="*/ 75000 w 76218"/>
                <a:gd name="connsiteY4" fmla="*/ 28584 h 193947"/>
                <a:gd name="connsiteX5" fmla="*/ 28584 w 76218"/>
                <a:gd name="connsiteY5" fmla="*/ 1219 h 193947"/>
                <a:gd name="connsiteX6" fmla="*/ 1219 w 76218"/>
                <a:gd name="connsiteY6" fmla="*/ 47634 h 193947"/>
                <a:gd name="connsiteX7" fmla="*/ 28584 w 76218"/>
                <a:gd name="connsiteY7" fmla="*/ 74999 h 19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18" h="193947">
                  <a:moveTo>
                    <a:pt x="28584" y="74999"/>
                  </a:moveTo>
                  <a:lnTo>
                    <a:pt x="28584" y="191328"/>
                  </a:lnTo>
                  <a:cubicBezTo>
                    <a:pt x="34983" y="191803"/>
                    <a:pt x="41345" y="192677"/>
                    <a:pt x="47634" y="193948"/>
                  </a:cubicBezTo>
                  <a:lnTo>
                    <a:pt x="47634" y="74999"/>
                  </a:lnTo>
                  <a:cubicBezTo>
                    <a:pt x="68008" y="69739"/>
                    <a:pt x="80260" y="48958"/>
                    <a:pt x="75000" y="28584"/>
                  </a:cubicBezTo>
                  <a:cubicBezTo>
                    <a:pt x="69739" y="8210"/>
                    <a:pt x="48958" y="-4041"/>
                    <a:pt x="28584" y="1219"/>
                  </a:cubicBezTo>
                  <a:cubicBezTo>
                    <a:pt x="8210" y="6480"/>
                    <a:pt x="-4042" y="27260"/>
                    <a:pt x="1219" y="47634"/>
                  </a:cubicBezTo>
                  <a:cubicBezTo>
                    <a:pt x="4684" y="61055"/>
                    <a:pt x="15164" y="71534"/>
                    <a:pt x="28584" y="749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2F7AC11-119B-8EC1-BD3C-A9661EF980F3}"/>
                </a:ext>
              </a:extLst>
            </p:cNvPr>
            <p:cNvSpPr/>
            <p:nvPr/>
          </p:nvSpPr>
          <p:spPr>
            <a:xfrm>
              <a:off x="8608460" y="2965945"/>
              <a:ext cx="180984" cy="185889"/>
            </a:xfrm>
            <a:custGeom>
              <a:avLst/>
              <a:gdLst>
                <a:gd name="connsiteX0" fmla="*/ 19050 w 180984"/>
                <a:gd name="connsiteY0" fmla="*/ 171602 h 185889"/>
                <a:gd name="connsiteX1" fmla="*/ 47625 w 180984"/>
                <a:gd name="connsiteY1" fmla="*/ 143027 h 185889"/>
                <a:gd name="connsiteX2" fmla="*/ 104775 w 180984"/>
                <a:gd name="connsiteY2" fmla="*/ 143027 h 185889"/>
                <a:gd name="connsiteX3" fmla="*/ 152400 w 180984"/>
                <a:gd name="connsiteY3" fmla="*/ 95402 h 185889"/>
                <a:gd name="connsiteX4" fmla="*/ 152400 w 180984"/>
                <a:gd name="connsiteY4" fmla="*/ 75000 h 185889"/>
                <a:gd name="connsiteX5" fmla="*/ 179765 w 180984"/>
                <a:gd name="connsiteY5" fmla="*/ 28584 h 185889"/>
                <a:gd name="connsiteX6" fmla="*/ 133350 w 180984"/>
                <a:gd name="connsiteY6" fmla="*/ 1219 h 185889"/>
                <a:gd name="connsiteX7" fmla="*/ 105985 w 180984"/>
                <a:gd name="connsiteY7" fmla="*/ 47634 h 185889"/>
                <a:gd name="connsiteX8" fmla="*/ 133350 w 180984"/>
                <a:gd name="connsiteY8" fmla="*/ 75000 h 185889"/>
                <a:gd name="connsiteX9" fmla="*/ 133350 w 180984"/>
                <a:gd name="connsiteY9" fmla="*/ 95402 h 185889"/>
                <a:gd name="connsiteX10" fmla="*/ 104775 w 180984"/>
                <a:gd name="connsiteY10" fmla="*/ 123977 h 185889"/>
                <a:gd name="connsiteX11" fmla="*/ 47625 w 180984"/>
                <a:gd name="connsiteY11" fmla="*/ 123977 h 185889"/>
                <a:gd name="connsiteX12" fmla="*/ 0 w 180984"/>
                <a:gd name="connsiteY12" fmla="*/ 171602 h 185889"/>
                <a:gd name="connsiteX13" fmla="*/ 0 w 180984"/>
                <a:gd name="connsiteY13" fmla="*/ 176155 h 185889"/>
                <a:gd name="connsiteX14" fmla="*/ 19050 w 180984"/>
                <a:gd name="connsiteY14" fmla="*/ 185890 h 18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984" h="185889">
                  <a:moveTo>
                    <a:pt x="19050" y="171602"/>
                  </a:moveTo>
                  <a:cubicBezTo>
                    <a:pt x="19050" y="155820"/>
                    <a:pt x="31843" y="143027"/>
                    <a:pt x="47625" y="143027"/>
                  </a:cubicBezTo>
                  <a:lnTo>
                    <a:pt x="104775" y="143027"/>
                  </a:lnTo>
                  <a:cubicBezTo>
                    <a:pt x="131065" y="142996"/>
                    <a:pt x="152369" y="121692"/>
                    <a:pt x="152400" y="95402"/>
                  </a:cubicBezTo>
                  <a:lnTo>
                    <a:pt x="152400" y="75000"/>
                  </a:lnTo>
                  <a:cubicBezTo>
                    <a:pt x="172774" y="69739"/>
                    <a:pt x="185026" y="48958"/>
                    <a:pt x="179765" y="28584"/>
                  </a:cubicBezTo>
                  <a:cubicBezTo>
                    <a:pt x="174505" y="8210"/>
                    <a:pt x="153724" y="-4042"/>
                    <a:pt x="133350" y="1219"/>
                  </a:cubicBezTo>
                  <a:cubicBezTo>
                    <a:pt x="112976" y="6480"/>
                    <a:pt x="100724" y="27260"/>
                    <a:pt x="105985" y="47634"/>
                  </a:cubicBezTo>
                  <a:cubicBezTo>
                    <a:pt x="109450" y="61055"/>
                    <a:pt x="119929" y="71535"/>
                    <a:pt x="133350" y="75000"/>
                  </a:cubicBezTo>
                  <a:lnTo>
                    <a:pt x="133350" y="95402"/>
                  </a:lnTo>
                  <a:cubicBezTo>
                    <a:pt x="133350" y="111184"/>
                    <a:pt x="120557" y="123977"/>
                    <a:pt x="104775" y="123977"/>
                  </a:cubicBezTo>
                  <a:lnTo>
                    <a:pt x="47625" y="123977"/>
                  </a:lnTo>
                  <a:cubicBezTo>
                    <a:pt x="21335" y="124009"/>
                    <a:pt x="31" y="145312"/>
                    <a:pt x="0" y="171602"/>
                  </a:cubicBezTo>
                  <a:lnTo>
                    <a:pt x="0" y="176155"/>
                  </a:lnTo>
                  <a:cubicBezTo>
                    <a:pt x="6595" y="178898"/>
                    <a:pt x="12964" y="182152"/>
                    <a:pt x="19050" y="1858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0147FFE-A5C6-FE28-266B-F018AF84B169}"/>
                </a:ext>
              </a:extLst>
            </p:cNvPr>
            <p:cNvSpPr/>
            <p:nvPr/>
          </p:nvSpPr>
          <p:spPr>
            <a:xfrm>
              <a:off x="8465575" y="3451873"/>
              <a:ext cx="76218" cy="209702"/>
            </a:xfrm>
            <a:custGeom>
              <a:avLst/>
              <a:gdLst>
                <a:gd name="connsiteX0" fmla="*/ 47634 w 76218"/>
                <a:gd name="connsiteY0" fmla="*/ 134703 h 209702"/>
                <a:gd name="connsiteX1" fmla="*/ 47634 w 76218"/>
                <a:gd name="connsiteY1" fmla="*/ 0 h 209702"/>
                <a:gd name="connsiteX2" fmla="*/ 28584 w 76218"/>
                <a:gd name="connsiteY2" fmla="*/ 0 h 209702"/>
                <a:gd name="connsiteX3" fmla="*/ 28584 w 76218"/>
                <a:gd name="connsiteY3" fmla="*/ 134703 h 209702"/>
                <a:gd name="connsiteX4" fmla="*/ 1219 w 76218"/>
                <a:gd name="connsiteY4" fmla="*/ 181118 h 209702"/>
                <a:gd name="connsiteX5" fmla="*/ 47634 w 76218"/>
                <a:gd name="connsiteY5" fmla="*/ 208483 h 209702"/>
                <a:gd name="connsiteX6" fmla="*/ 75000 w 76218"/>
                <a:gd name="connsiteY6" fmla="*/ 162068 h 209702"/>
                <a:gd name="connsiteX7" fmla="*/ 47634 w 76218"/>
                <a:gd name="connsiteY7" fmla="*/ 134703 h 20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18" h="209702">
                  <a:moveTo>
                    <a:pt x="47634" y="134703"/>
                  </a:moveTo>
                  <a:lnTo>
                    <a:pt x="47634" y="0"/>
                  </a:lnTo>
                  <a:lnTo>
                    <a:pt x="28584" y="0"/>
                  </a:lnTo>
                  <a:lnTo>
                    <a:pt x="28584" y="134703"/>
                  </a:lnTo>
                  <a:cubicBezTo>
                    <a:pt x="8210" y="139963"/>
                    <a:pt x="-4042" y="160744"/>
                    <a:pt x="1219" y="181118"/>
                  </a:cubicBezTo>
                  <a:cubicBezTo>
                    <a:pt x="6480" y="201492"/>
                    <a:pt x="27260" y="213744"/>
                    <a:pt x="47634" y="208483"/>
                  </a:cubicBezTo>
                  <a:cubicBezTo>
                    <a:pt x="68008" y="203223"/>
                    <a:pt x="80260" y="182442"/>
                    <a:pt x="75000" y="162068"/>
                  </a:cubicBezTo>
                  <a:cubicBezTo>
                    <a:pt x="71535" y="148647"/>
                    <a:pt x="61055" y="138168"/>
                    <a:pt x="47634" y="1347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576BA17-5D9F-F0F1-F8BD-B1409ACE4493}"/>
                </a:ext>
              </a:extLst>
            </p:cNvPr>
            <p:cNvSpPr/>
            <p:nvPr/>
          </p:nvSpPr>
          <p:spPr>
            <a:xfrm>
              <a:off x="8189350" y="3451873"/>
              <a:ext cx="180984" cy="181127"/>
            </a:xfrm>
            <a:custGeom>
              <a:avLst/>
              <a:gdLst>
                <a:gd name="connsiteX0" fmla="*/ 161934 w 180984"/>
                <a:gd name="connsiteY0" fmla="*/ 9525 h 181127"/>
                <a:gd name="connsiteX1" fmla="*/ 133359 w 180984"/>
                <a:gd name="connsiteY1" fmla="*/ 38100 h 181127"/>
                <a:gd name="connsiteX2" fmla="*/ 76209 w 180984"/>
                <a:gd name="connsiteY2" fmla="*/ 38100 h 181127"/>
                <a:gd name="connsiteX3" fmla="*/ 28584 w 180984"/>
                <a:gd name="connsiteY3" fmla="*/ 85725 h 181127"/>
                <a:gd name="connsiteX4" fmla="*/ 28584 w 180984"/>
                <a:gd name="connsiteY4" fmla="*/ 106128 h 181127"/>
                <a:gd name="connsiteX5" fmla="*/ 1219 w 180984"/>
                <a:gd name="connsiteY5" fmla="*/ 152543 h 181127"/>
                <a:gd name="connsiteX6" fmla="*/ 47634 w 180984"/>
                <a:gd name="connsiteY6" fmla="*/ 179908 h 181127"/>
                <a:gd name="connsiteX7" fmla="*/ 75000 w 180984"/>
                <a:gd name="connsiteY7" fmla="*/ 133493 h 181127"/>
                <a:gd name="connsiteX8" fmla="*/ 47634 w 180984"/>
                <a:gd name="connsiteY8" fmla="*/ 106128 h 181127"/>
                <a:gd name="connsiteX9" fmla="*/ 47634 w 180984"/>
                <a:gd name="connsiteY9" fmla="*/ 85725 h 181127"/>
                <a:gd name="connsiteX10" fmla="*/ 76209 w 180984"/>
                <a:gd name="connsiteY10" fmla="*/ 57150 h 181127"/>
                <a:gd name="connsiteX11" fmla="*/ 133359 w 180984"/>
                <a:gd name="connsiteY11" fmla="*/ 57150 h 181127"/>
                <a:gd name="connsiteX12" fmla="*/ 180984 w 180984"/>
                <a:gd name="connsiteY12" fmla="*/ 9525 h 181127"/>
                <a:gd name="connsiteX13" fmla="*/ 180984 w 180984"/>
                <a:gd name="connsiteY13" fmla="*/ 0 h 181127"/>
                <a:gd name="connsiteX14" fmla="*/ 161934 w 180984"/>
                <a:gd name="connsiteY14" fmla="*/ 0 h 1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984" h="181127">
                  <a:moveTo>
                    <a:pt x="161934" y="9525"/>
                  </a:moveTo>
                  <a:cubicBezTo>
                    <a:pt x="161934" y="25307"/>
                    <a:pt x="149141" y="38100"/>
                    <a:pt x="133359" y="38100"/>
                  </a:cubicBezTo>
                  <a:lnTo>
                    <a:pt x="76209" y="38100"/>
                  </a:lnTo>
                  <a:cubicBezTo>
                    <a:pt x="49919" y="38131"/>
                    <a:pt x="28616" y="59435"/>
                    <a:pt x="28584" y="85725"/>
                  </a:cubicBezTo>
                  <a:lnTo>
                    <a:pt x="28584" y="106128"/>
                  </a:lnTo>
                  <a:cubicBezTo>
                    <a:pt x="8210" y="111388"/>
                    <a:pt x="-4042" y="132169"/>
                    <a:pt x="1219" y="152543"/>
                  </a:cubicBezTo>
                  <a:cubicBezTo>
                    <a:pt x="6480" y="172917"/>
                    <a:pt x="27260" y="185169"/>
                    <a:pt x="47634" y="179908"/>
                  </a:cubicBezTo>
                  <a:cubicBezTo>
                    <a:pt x="68008" y="174648"/>
                    <a:pt x="80260" y="153867"/>
                    <a:pt x="75000" y="133493"/>
                  </a:cubicBezTo>
                  <a:cubicBezTo>
                    <a:pt x="71535" y="120072"/>
                    <a:pt x="61055" y="109593"/>
                    <a:pt x="47634" y="106128"/>
                  </a:cubicBezTo>
                  <a:lnTo>
                    <a:pt x="47634" y="85725"/>
                  </a:lnTo>
                  <a:cubicBezTo>
                    <a:pt x="47634" y="69943"/>
                    <a:pt x="60427" y="57150"/>
                    <a:pt x="76209" y="57150"/>
                  </a:cubicBezTo>
                  <a:lnTo>
                    <a:pt x="133359" y="57150"/>
                  </a:lnTo>
                  <a:cubicBezTo>
                    <a:pt x="159649" y="57119"/>
                    <a:pt x="180953" y="35815"/>
                    <a:pt x="180984" y="9525"/>
                  </a:cubicBezTo>
                  <a:lnTo>
                    <a:pt x="180984" y="0"/>
                  </a:lnTo>
                  <a:lnTo>
                    <a:pt x="161934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6D2FCF2-02BA-75F4-1139-5453C438EEF7}"/>
                </a:ext>
              </a:extLst>
            </p:cNvPr>
            <p:cNvSpPr/>
            <p:nvPr/>
          </p:nvSpPr>
          <p:spPr>
            <a:xfrm>
              <a:off x="8748001" y="3242322"/>
              <a:ext cx="155723" cy="76075"/>
            </a:xfrm>
            <a:custGeom>
              <a:avLst/>
              <a:gdLst>
                <a:gd name="connsiteX0" fmla="*/ 117634 w 155723"/>
                <a:gd name="connsiteY0" fmla="*/ 0 h 76075"/>
                <a:gd name="connsiteX1" fmla="*/ 80886 w 155723"/>
                <a:gd name="connsiteY1" fmla="*/ 28575 h 76075"/>
                <a:gd name="connsiteX2" fmla="*/ 0 w 155723"/>
                <a:gd name="connsiteY2" fmla="*/ 28575 h 76075"/>
                <a:gd name="connsiteX3" fmla="*/ 10316 w 155723"/>
                <a:gd name="connsiteY3" fmla="*/ 47625 h 76075"/>
                <a:gd name="connsiteX4" fmla="*/ 80877 w 155723"/>
                <a:gd name="connsiteY4" fmla="*/ 47625 h 76075"/>
                <a:gd name="connsiteX5" fmla="*/ 127272 w 155723"/>
                <a:gd name="connsiteY5" fmla="*/ 74837 h 76075"/>
                <a:gd name="connsiteX6" fmla="*/ 154485 w 155723"/>
                <a:gd name="connsiteY6" fmla="*/ 28442 h 76075"/>
                <a:gd name="connsiteX7" fmla="*/ 117634 w 155723"/>
                <a:gd name="connsiteY7" fmla="*/ 0 h 7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723" h="76075">
                  <a:moveTo>
                    <a:pt x="117634" y="0"/>
                  </a:moveTo>
                  <a:cubicBezTo>
                    <a:pt x="100314" y="65"/>
                    <a:pt x="85216" y="11804"/>
                    <a:pt x="80886" y="28575"/>
                  </a:cubicBezTo>
                  <a:lnTo>
                    <a:pt x="0" y="28575"/>
                  </a:lnTo>
                  <a:cubicBezTo>
                    <a:pt x="4019" y="34594"/>
                    <a:pt x="7471" y="40971"/>
                    <a:pt x="10316" y="47625"/>
                  </a:cubicBezTo>
                  <a:lnTo>
                    <a:pt x="80877" y="47625"/>
                  </a:lnTo>
                  <a:cubicBezTo>
                    <a:pt x="86175" y="67951"/>
                    <a:pt x="106946" y="80135"/>
                    <a:pt x="127272" y="74837"/>
                  </a:cubicBezTo>
                  <a:cubicBezTo>
                    <a:pt x="147598" y="69540"/>
                    <a:pt x="159782" y="48768"/>
                    <a:pt x="154485" y="28442"/>
                  </a:cubicBezTo>
                  <a:cubicBezTo>
                    <a:pt x="150115" y="11673"/>
                    <a:pt x="134963" y="-21"/>
                    <a:pt x="11763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F4D16D2-3D88-8054-ED50-8F4154EB9156}"/>
                </a:ext>
              </a:extLst>
            </p:cNvPr>
            <p:cNvSpPr/>
            <p:nvPr/>
          </p:nvSpPr>
          <p:spPr>
            <a:xfrm>
              <a:off x="8646560" y="3450691"/>
              <a:ext cx="171449" cy="124881"/>
            </a:xfrm>
            <a:custGeom>
              <a:avLst/>
              <a:gdLst>
                <a:gd name="connsiteX0" fmla="*/ 133350 w 171449"/>
                <a:gd name="connsiteY0" fmla="*/ 48806 h 124881"/>
                <a:gd name="connsiteX1" fmla="*/ 96603 w 171449"/>
                <a:gd name="connsiteY1" fmla="*/ 77381 h 124881"/>
                <a:gd name="connsiteX2" fmla="*/ 47625 w 171449"/>
                <a:gd name="connsiteY2" fmla="*/ 77381 h 124881"/>
                <a:gd name="connsiteX3" fmla="*/ 19050 w 171449"/>
                <a:gd name="connsiteY3" fmla="*/ 48806 h 124881"/>
                <a:gd name="connsiteX4" fmla="*/ 19050 w 171449"/>
                <a:gd name="connsiteY4" fmla="*/ 0 h 124881"/>
                <a:gd name="connsiteX5" fmla="*/ 3238 w 171449"/>
                <a:gd name="connsiteY5" fmla="*/ 1181 h 124881"/>
                <a:gd name="connsiteX6" fmla="*/ 0 w 171449"/>
                <a:gd name="connsiteY6" fmla="*/ 1181 h 124881"/>
                <a:gd name="connsiteX7" fmla="*/ 0 w 171449"/>
                <a:gd name="connsiteY7" fmla="*/ 48806 h 124881"/>
                <a:gd name="connsiteX8" fmla="*/ 47625 w 171449"/>
                <a:gd name="connsiteY8" fmla="*/ 96431 h 124881"/>
                <a:gd name="connsiteX9" fmla="*/ 96603 w 171449"/>
                <a:gd name="connsiteY9" fmla="*/ 96431 h 124881"/>
                <a:gd name="connsiteX10" fmla="*/ 142998 w 171449"/>
                <a:gd name="connsiteY10" fmla="*/ 123643 h 124881"/>
                <a:gd name="connsiteX11" fmla="*/ 170211 w 171449"/>
                <a:gd name="connsiteY11" fmla="*/ 77248 h 124881"/>
                <a:gd name="connsiteX12" fmla="*/ 133350 w 171449"/>
                <a:gd name="connsiteY12" fmla="*/ 48806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49" h="124881">
                  <a:moveTo>
                    <a:pt x="133350" y="48806"/>
                  </a:moveTo>
                  <a:cubicBezTo>
                    <a:pt x="116030" y="48871"/>
                    <a:pt x="100933" y="60610"/>
                    <a:pt x="96603" y="77381"/>
                  </a:cubicBezTo>
                  <a:lnTo>
                    <a:pt x="47625" y="77381"/>
                  </a:lnTo>
                  <a:cubicBezTo>
                    <a:pt x="31843" y="77381"/>
                    <a:pt x="19050" y="64588"/>
                    <a:pt x="19050" y="48806"/>
                  </a:cubicBezTo>
                  <a:lnTo>
                    <a:pt x="19050" y="0"/>
                  </a:lnTo>
                  <a:cubicBezTo>
                    <a:pt x="13812" y="746"/>
                    <a:pt x="8530" y="1141"/>
                    <a:pt x="3238" y="1181"/>
                  </a:cubicBezTo>
                  <a:lnTo>
                    <a:pt x="0" y="1181"/>
                  </a:lnTo>
                  <a:lnTo>
                    <a:pt x="0" y="48806"/>
                  </a:lnTo>
                  <a:cubicBezTo>
                    <a:pt x="31" y="75096"/>
                    <a:pt x="21335" y="96400"/>
                    <a:pt x="47625" y="96431"/>
                  </a:cubicBezTo>
                  <a:lnTo>
                    <a:pt x="96603" y="96431"/>
                  </a:lnTo>
                  <a:cubicBezTo>
                    <a:pt x="101900" y="116757"/>
                    <a:pt x="122672" y="128941"/>
                    <a:pt x="142998" y="123643"/>
                  </a:cubicBezTo>
                  <a:cubicBezTo>
                    <a:pt x="163324" y="118346"/>
                    <a:pt x="175508" y="97574"/>
                    <a:pt x="170211" y="77248"/>
                  </a:cubicBezTo>
                  <a:cubicBezTo>
                    <a:pt x="165840" y="60476"/>
                    <a:pt x="150682" y="48780"/>
                    <a:pt x="133350" y="488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14063D1-2D38-1B7D-C48F-A2D4D41EF7DF}"/>
                </a:ext>
              </a:extLst>
            </p:cNvPr>
            <p:cNvSpPr/>
            <p:nvPr/>
          </p:nvSpPr>
          <p:spPr>
            <a:xfrm>
              <a:off x="8208022" y="3108972"/>
              <a:ext cx="530900" cy="314311"/>
            </a:xfrm>
            <a:custGeom>
              <a:avLst/>
              <a:gdLst>
                <a:gd name="connsiteX0" fmla="*/ 21419 w 530900"/>
                <a:gd name="connsiteY0" fmla="*/ 145172 h 314311"/>
                <a:gd name="connsiteX1" fmla="*/ 10360 w 530900"/>
                <a:gd name="connsiteY1" fmla="*/ 253833 h 314311"/>
                <a:gd name="connsiteX2" fmla="*/ 102153 w 530900"/>
                <a:gd name="connsiteY2" fmla="*/ 314021 h 314311"/>
                <a:gd name="connsiteX3" fmla="*/ 102762 w 530900"/>
                <a:gd name="connsiteY3" fmla="*/ 314021 h 314311"/>
                <a:gd name="connsiteX4" fmla="*/ 130775 w 530900"/>
                <a:gd name="connsiteY4" fmla="*/ 314307 h 314311"/>
                <a:gd name="connsiteX5" fmla="*/ 441767 w 530900"/>
                <a:gd name="connsiteY5" fmla="*/ 314307 h 314311"/>
                <a:gd name="connsiteX6" fmla="*/ 530896 w 530900"/>
                <a:gd name="connsiteY6" fmla="*/ 227025 h 314311"/>
                <a:gd name="connsiteX7" fmla="*/ 453320 w 530900"/>
                <a:gd name="connsiteY7" fmla="*/ 138533 h 314311"/>
                <a:gd name="connsiteX8" fmla="*/ 409791 w 530900"/>
                <a:gd name="connsiteY8" fmla="*/ 70600 h 314311"/>
                <a:gd name="connsiteX9" fmla="*/ 348298 w 530900"/>
                <a:gd name="connsiteY9" fmla="*/ 51303 h 314311"/>
                <a:gd name="connsiteX10" fmla="*/ 327981 w 530900"/>
                <a:gd name="connsiteY10" fmla="*/ 53208 h 314311"/>
                <a:gd name="connsiteX11" fmla="*/ 225654 w 530900"/>
                <a:gd name="connsiteY11" fmla="*/ 1 h 314311"/>
                <a:gd name="connsiteX12" fmla="*/ 196765 w 530900"/>
                <a:gd name="connsiteY12" fmla="*/ 3373 h 314311"/>
                <a:gd name="connsiteX13" fmla="*/ 103039 w 530900"/>
                <a:gd name="connsiteY13" fmla="*/ 103061 h 314311"/>
                <a:gd name="connsiteX14" fmla="*/ 21419 w 530900"/>
                <a:gd name="connsiteY14" fmla="*/ 145172 h 314311"/>
                <a:gd name="connsiteX15" fmla="*/ 106706 w 530900"/>
                <a:gd name="connsiteY15" fmla="*/ 122045 h 314311"/>
                <a:gd name="connsiteX16" fmla="*/ 120374 w 530900"/>
                <a:gd name="connsiteY16" fmla="*/ 123112 h 314311"/>
                <a:gd name="connsiteX17" fmla="*/ 120477 w 530900"/>
                <a:gd name="connsiteY17" fmla="*/ 123047 h 314311"/>
                <a:gd name="connsiteX18" fmla="*/ 120479 w 530900"/>
                <a:gd name="connsiteY18" fmla="*/ 123026 h 314311"/>
                <a:gd name="connsiteX19" fmla="*/ 120479 w 530900"/>
                <a:gd name="connsiteY19" fmla="*/ 120035 h 314311"/>
                <a:gd name="connsiteX20" fmla="*/ 201108 w 530900"/>
                <a:gd name="connsiteY20" fmla="*/ 21928 h 314311"/>
                <a:gd name="connsiteX21" fmla="*/ 319018 w 530900"/>
                <a:gd name="connsiteY21" fmla="*/ 75268 h 314311"/>
                <a:gd name="connsiteX22" fmla="*/ 319132 w 530900"/>
                <a:gd name="connsiteY22" fmla="*/ 75268 h 314311"/>
                <a:gd name="connsiteX23" fmla="*/ 398847 w 530900"/>
                <a:gd name="connsiteY23" fmla="*/ 86221 h 314311"/>
                <a:gd name="connsiteX24" fmla="*/ 435909 w 530900"/>
                <a:gd name="connsiteY24" fmla="*/ 155258 h 314311"/>
                <a:gd name="connsiteX25" fmla="*/ 435909 w 530900"/>
                <a:gd name="connsiteY25" fmla="*/ 157049 h 314311"/>
                <a:gd name="connsiteX26" fmla="*/ 436014 w 530900"/>
                <a:gd name="connsiteY26" fmla="*/ 157125 h 314311"/>
                <a:gd name="connsiteX27" fmla="*/ 441729 w 530900"/>
                <a:gd name="connsiteY27" fmla="*/ 156859 h 314311"/>
                <a:gd name="connsiteX28" fmla="*/ 511744 w 530900"/>
                <a:gd name="connsiteY28" fmla="*/ 225251 h 314311"/>
                <a:gd name="connsiteX29" fmla="*/ 443353 w 530900"/>
                <a:gd name="connsiteY29" fmla="*/ 295266 h 314311"/>
                <a:gd name="connsiteX30" fmla="*/ 441729 w 530900"/>
                <a:gd name="connsiteY30" fmla="*/ 295266 h 314311"/>
                <a:gd name="connsiteX31" fmla="*/ 130966 w 530900"/>
                <a:gd name="connsiteY31" fmla="*/ 295266 h 314311"/>
                <a:gd name="connsiteX32" fmla="*/ 102962 w 530900"/>
                <a:gd name="connsiteY32" fmla="*/ 294981 h 314311"/>
                <a:gd name="connsiteX33" fmla="*/ 27534 w 530900"/>
                <a:gd name="connsiteY33" fmla="*/ 245584 h 314311"/>
                <a:gd name="connsiteX34" fmla="*/ 36583 w 530900"/>
                <a:gd name="connsiteY34" fmla="*/ 156687 h 314311"/>
                <a:gd name="connsiteX35" fmla="*/ 106706 w 530900"/>
                <a:gd name="connsiteY35" fmla="*/ 122045 h 314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0900" h="314311">
                  <a:moveTo>
                    <a:pt x="21419" y="145172"/>
                  </a:moveTo>
                  <a:cubicBezTo>
                    <a:pt x="-2443" y="176416"/>
                    <a:pt x="-6718" y="218422"/>
                    <a:pt x="10360" y="253833"/>
                  </a:cubicBezTo>
                  <a:cubicBezTo>
                    <a:pt x="27461" y="289337"/>
                    <a:pt x="62774" y="312492"/>
                    <a:pt x="102153" y="314021"/>
                  </a:cubicBezTo>
                  <a:lnTo>
                    <a:pt x="102762" y="314021"/>
                  </a:lnTo>
                  <a:lnTo>
                    <a:pt x="130775" y="314307"/>
                  </a:lnTo>
                  <a:lnTo>
                    <a:pt x="441767" y="314307"/>
                  </a:lnTo>
                  <a:cubicBezTo>
                    <a:pt x="490481" y="314818"/>
                    <a:pt x="530386" y="275739"/>
                    <a:pt x="530896" y="227025"/>
                  </a:cubicBezTo>
                  <a:cubicBezTo>
                    <a:pt x="531367" y="182068"/>
                    <a:pt x="497952" y="143950"/>
                    <a:pt x="453320" y="138533"/>
                  </a:cubicBezTo>
                  <a:cubicBezTo>
                    <a:pt x="448384" y="111016"/>
                    <a:pt x="432727" y="86583"/>
                    <a:pt x="409791" y="70600"/>
                  </a:cubicBezTo>
                  <a:cubicBezTo>
                    <a:pt x="391767" y="57994"/>
                    <a:pt x="370293" y="51255"/>
                    <a:pt x="348298" y="51303"/>
                  </a:cubicBezTo>
                  <a:cubicBezTo>
                    <a:pt x="341481" y="51296"/>
                    <a:pt x="334678" y="51933"/>
                    <a:pt x="327981" y="53208"/>
                  </a:cubicBezTo>
                  <a:cubicBezTo>
                    <a:pt x="304691" y="19731"/>
                    <a:pt x="266435" y="-161"/>
                    <a:pt x="225654" y="1"/>
                  </a:cubicBezTo>
                  <a:cubicBezTo>
                    <a:pt x="215926" y="5"/>
                    <a:pt x="206231" y="1136"/>
                    <a:pt x="196765" y="3373"/>
                  </a:cubicBezTo>
                  <a:cubicBezTo>
                    <a:pt x="148229" y="14575"/>
                    <a:pt x="111230" y="53928"/>
                    <a:pt x="103039" y="103061"/>
                  </a:cubicBezTo>
                  <a:cubicBezTo>
                    <a:pt x="70908" y="104204"/>
                    <a:pt x="40971" y="119649"/>
                    <a:pt x="21419" y="145172"/>
                  </a:cubicBezTo>
                  <a:close/>
                  <a:moveTo>
                    <a:pt x="106706" y="122045"/>
                  </a:moveTo>
                  <a:cubicBezTo>
                    <a:pt x="111282" y="122046"/>
                    <a:pt x="115853" y="122403"/>
                    <a:pt x="120374" y="123112"/>
                  </a:cubicBezTo>
                  <a:cubicBezTo>
                    <a:pt x="120420" y="123122"/>
                    <a:pt x="120466" y="123094"/>
                    <a:pt x="120477" y="123047"/>
                  </a:cubicBezTo>
                  <a:cubicBezTo>
                    <a:pt x="120478" y="123040"/>
                    <a:pt x="120479" y="123033"/>
                    <a:pt x="120479" y="123026"/>
                  </a:cubicBezTo>
                  <a:cubicBezTo>
                    <a:pt x="120479" y="122512"/>
                    <a:pt x="120479" y="120711"/>
                    <a:pt x="120479" y="120035"/>
                  </a:cubicBezTo>
                  <a:cubicBezTo>
                    <a:pt x="121996" y="72832"/>
                    <a:pt x="155093" y="32561"/>
                    <a:pt x="201108" y="21928"/>
                  </a:cubicBezTo>
                  <a:cubicBezTo>
                    <a:pt x="247971" y="10792"/>
                    <a:pt x="296441" y="32718"/>
                    <a:pt x="319018" y="75268"/>
                  </a:cubicBezTo>
                  <a:cubicBezTo>
                    <a:pt x="319052" y="75293"/>
                    <a:pt x="319098" y="75293"/>
                    <a:pt x="319132" y="75268"/>
                  </a:cubicBezTo>
                  <a:cubicBezTo>
                    <a:pt x="345926" y="65953"/>
                    <a:pt x="375559" y="70025"/>
                    <a:pt x="398847" y="86221"/>
                  </a:cubicBezTo>
                  <a:cubicBezTo>
                    <a:pt x="421551" y="101965"/>
                    <a:pt x="435332" y="127637"/>
                    <a:pt x="435909" y="155258"/>
                  </a:cubicBezTo>
                  <a:cubicBezTo>
                    <a:pt x="435909" y="155573"/>
                    <a:pt x="435909" y="156706"/>
                    <a:pt x="435909" y="157049"/>
                  </a:cubicBezTo>
                  <a:cubicBezTo>
                    <a:pt x="435909" y="157106"/>
                    <a:pt x="435909" y="157135"/>
                    <a:pt x="436014" y="157125"/>
                  </a:cubicBezTo>
                  <a:cubicBezTo>
                    <a:pt x="437910" y="156903"/>
                    <a:pt x="439820" y="156814"/>
                    <a:pt x="441729" y="156859"/>
                  </a:cubicBezTo>
                  <a:cubicBezTo>
                    <a:pt x="479949" y="156410"/>
                    <a:pt x="511296" y="187030"/>
                    <a:pt x="511744" y="225251"/>
                  </a:cubicBezTo>
                  <a:cubicBezTo>
                    <a:pt x="512193" y="263471"/>
                    <a:pt x="481573" y="294818"/>
                    <a:pt x="443353" y="295266"/>
                  </a:cubicBezTo>
                  <a:cubicBezTo>
                    <a:pt x="442812" y="295273"/>
                    <a:pt x="442270" y="295273"/>
                    <a:pt x="441729" y="295266"/>
                  </a:cubicBezTo>
                  <a:lnTo>
                    <a:pt x="130966" y="295266"/>
                  </a:lnTo>
                  <a:lnTo>
                    <a:pt x="102962" y="294981"/>
                  </a:lnTo>
                  <a:cubicBezTo>
                    <a:pt x="70628" y="293705"/>
                    <a:pt x="41627" y="274713"/>
                    <a:pt x="27534" y="245584"/>
                  </a:cubicBezTo>
                  <a:cubicBezTo>
                    <a:pt x="13613" y="216604"/>
                    <a:pt x="17109" y="182268"/>
                    <a:pt x="36583" y="156687"/>
                  </a:cubicBezTo>
                  <a:cubicBezTo>
                    <a:pt x="53260" y="134818"/>
                    <a:pt x="79202" y="122001"/>
                    <a:pt x="106706" y="12204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</p:grpSp>
      <p:grpSp>
        <p:nvGrpSpPr>
          <p:cNvPr id="148" name="Graphic 25" descr="Server outline">
            <a:extLst>
              <a:ext uri="{FF2B5EF4-FFF2-40B4-BE49-F238E27FC236}">
                <a16:creationId xmlns:a16="http://schemas.microsoft.com/office/drawing/2014/main" id="{184CC973-D480-AD8D-FC9E-1360989799D3}"/>
              </a:ext>
            </a:extLst>
          </p:cNvPr>
          <p:cNvGrpSpPr/>
          <p:nvPr/>
        </p:nvGrpSpPr>
        <p:grpSpPr>
          <a:xfrm>
            <a:off x="8318847" y="4969972"/>
            <a:ext cx="529284" cy="507230"/>
            <a:chOff x="6823384" y="1763294"/>
            <a:chExt cx="685800" cy="657225"/>
          </a:xfrm>
          <a:solidFill>
            <a:srgbClr val="000000"/>
          </a:solidFill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DBCE1E5-A537-909D-3EBC-5D5F8F6CD880}"/>
                </a:ext>
              </a:extLst>
            </p:cNvPr>
            <p:cNvSpPr/>
            <p:nvPr/>
          </p:nvSpPr>
          <p:spPr>
            <a:xfrm>
              <a:off x="6823384" y="1763294"/>
              <a:ext cx="685800" cy="657225"/>
            </a:xfrm>
            <a:custGeom>
              <a:avLst/>
              <a:gdLst>
                <a:gd name="connsiteX0" fmla="*/ 685800 w 685800"/>
                <a:gd name="connsiteY0" fmla="*/ 600075 h 657225"/>
                <a:gd name="connsiteX1" fmla="*/ 419100 w 685800"/>
                <a:gd name="connsiteY1" fmla="*/ 600075 h 657225"/>
                <a:gd name="connsiteX2" fmla="*/ 419100 w 685800"/>
                <a:gd name="connsiteY2" fmla="*/ 561975 h 657225"/>
                <a:gd name="connsiteX3" fmla="*/ 352425 w 685800"/>
                <a:gd name="connsiteY3" fmla="*/ 561975 h 657225"/>
                <a:gd name="connsiteX4" fmla="*/ 352425 w 685800"/>
                <a:gd name="connsiteY4" fmla="*/ 476250 h 657225"/>
                <a:gd name="connsiteX5" fmla="*/ 609600 w 685800"/>
                <a:gd name="connsiteY5" fmla="*/ 476250 h 657225"/>
                <a:gd name="connsiteX6" fmla="*/ 647700 w 685800"/>
                <a:gd name="connsiteY6" fmla="*/ 438150 h 657225"/>
                <a:gd name="connsiteX7" fmla="*/ 647700 w 685800"/>
                <a:gd name="connsiteY7" fmla="*/ 342900 h 657225"/>
                <a:gd name="connsiteX8" fmla="*/ 634536 w 685800"/>
                <a:gd name="connsiteY8" fmla="*/ 314325 h 657225"/>
                <a:gd name="connsiteX9" fmla="*/ 647700 w 685800"/>
                <a:gd name="connsiteY9" fmla="*/ 285750 h 657225"/>
                <a:gd name="connsiteX10" fmla="*/ 647700 w 685800"/>
                <a:gd name="connsiteY10" fmla="*/ 190500 h 657225"/>
                <a:gd name="connsiteX11" fmla="*/ 634536 w 685800"/>
                <a:gd name="connsiteY11" fmla="*/ 161925 h 657225"/>
                <a:gd name="connsiteX12" fmla="*/ 647700 w 685800"/>
                <a:gd name="connsiteY12" fmla="*/ 133350 h 657225"/>
                <a:gd name="connsiteX13" fmla="*/ 647700 w 685800"/>
                <a:gd name="connsiteY13" fmla="*/ 38100 h 657225"/>
                <a:gd name="connsiteX14" fmla="*/ 609600 w 685800"/>
                <a:gd name="connsiteY14" fmla="*/ 0 h 657225"/>
                <a:gd name="connsiteX15" fmla="*/ 76200 w 685800"/>
                <a:gd name="connsiteY15" fmla="*/ 0 h 657225"/>
                <a:gd name="connsiteX16" fmla="*/ 38100 w 685800"/>
                <a:gd name="connsiteY16" fmla="*/ 38100 h 657225"/>
                <a:gd name="connsiteX17" fmla="*/ 38100 w 685800"/>
                <a:gd name="connsiteY17" fmla="*/ 133350 h 657225"/>
                <a:gd name="connsiteX18" fmla="*/ 51264 w 685800"/>
                <a:gd name="connsiteY18" fmla="*/ 161925 h 657225"/>
                <a:gd name="connsiteX19" fmla="*/ 38100 w 685800"/>
                <a:gd name="connsiteY19" fmla="*/ 190500 h 657225"/>
                <a:gd name="connsiteX20" fmla="*/ 38100 w 685800"/>
                <a:gd name="connsiteY20" fmla="*/ 285750 h 657225"/>
                <a:gd name="connsiteX21" fmla="*/ 51264 w 685800"/>
                <a:gd name="connsiteY21" fmla="*/ 314325 h 657225"/>
                <a:gd name="connsiteX22" fmla="*/ 38100 w 685800"/>
                <a:gd name="connsiteY22" fmla="*/ 342900 h 657225"/>
                <a:gd name="connsiteX23" fmla="*/ 38100 w 685800"/>
                <a:gd name="connsiteY23" fmla="*/ 438150 h 657225"/>
                <a:gd name="connsiteX24" fmla="*/ 76200 w 685800"/>
                <a:gd name="connsiteY24" fmla="*/ 476250 h 657225"/>
                <a:gd name="connsiteX25" fmla="*/ 333375 w 685800"/>
                <a:gd name="connsiteY25" fmla="*/ 476250 h 657225"/>
                <a:gd name="connsiteX26" fmla="*/ 333375 w 685800"/>
                <a:gd name="connsiteY26" fmla="*/ 561975 h 657225"/>
                <a:gd name="connsiteX27" fmla="*/ 266700 w 685800"/>
                <a:gd name="connsiteY27" fmla="*/ 561975 h 657225"/>
                <a:gd name="connsiteX28" fmla="*/ 266700 w 685800"/>
                <a:gd name="connsiteY28" fmla="*/ 600075 h 657225"/>
                <a:gd name="connsiteX29" fmla="*/ 0 w 685800"/>
                <a:gd name="connsiteY29" fmla="*/ 600075 h 657225"/>
                <a:gd name="connsiteX30" fmla="*/ 0 w 685800"/>
                <a:gd name="connsiteY30" fmla="*/ 619125 h 657225"/>
                <a:gd name="connsiteX31" fmla="*/ 266700 w 685800"/>
                <a:gd name="connsiteY31" fmla="*/ 619125 h 657225"/>
                <a:gd name="connsiteX32" fmla="*/ 266700 w 685800"/>
                <a:gd name="connsiteY32" fmla="*/ 657225 h 657225"/>
                <a:gd name="connsiteX33" fmla="*/ 419100 w 685800"/>
                <a:gd name="connsiteY33" fmla="*/ 657225 h 657225"/>
                <a:gd name="connsiteX34" fmla="*/ 419100 w 685800"/>
                <a:gd name="connsiteY34" fmla="*/ 619125 h 657225"/>
                <a:gd name="connsiteX35" fmla="*/ 685800 w 685800"/>
                <a:gd name="connsiteY35" fmla="*/ 619125 h 657225"/>
                <a:gd name="connsiteX36" fmla="*/ 57150 w 685800"/>
                <a:gd name="connsiteY36" fmla="*/ 133350 h 657225"/>
                <a:gd name="connsiteX37" fmla="*/ 57150 w 685800"/>
                <a:gd name="connsiteY37" fmla="*/ 38100 h 657225"/>
                <a:gd name="connsiteX38" fmla="*/ 76200 w 685800"/>
                <a:gd name="connsiteY38" fmla="*/ 19050 h 657225"/>
                <a:gd name="connsiteX39" fmla="*/ 609600 w 685800"/>
                <a:gd name="connsiteY39" fmla="*/ 19050 h 657225"/>
                <a:gd name="connsiteX40" fmla="*/ 628650 w 685800"/>
                <a:gd name="connsiteY40" fmla="*/ 38100 h 657225"/>
                <a:gd name="connsiteX41" fmla="*/ 628650 w 685800"/>
                <a:gd name="connsiteY41" fmla="*/ 133350 h 657225"/>
                <a:gd name="connsiteX42" fmla="*/ 609600 w 685800"/>
                <a:gd name="connsiteY42" fmla="*/ 152400 h 657225"/>
                <a:gd name="connsiteX43" fmla="*/ 76200 w 685800"/>
                <a:gd name="connsiteY43" fmla="*/ 152400 h 657225"/>
                <a:gd name="connsiteX44" fmla="*/ 57150 w 685800"/>
                <a:gd name="connsiteY44" fmla="*/ 133350 h 657225"/>
                <a:gd name="connsiteX45" fmla="*/ 57150 w 685800"/>
                <a:gd name="connsiteY45" fmla="*/ 285750 h 657225"/>
                <a:gd name="connsiteX46" fmla="*/ 57150 w 685800"/>
                <a:gd name="connsiteY46" fmla="*/ 190500 h 657225"/>
                <a:gd name="connsiteX47" fmla="*/ 76200 w 685800"/>
                <a:gd name="connsiteY47" fmla="*/ 171450 h 657225"/>
                <a:gd name="connsiteX48" fmla="*/ 609600 w 685800"/>
                <a:gd name="connsiteY48" fmla="*/ 171450 h 657225"/>
                <a:gd name="connsiteX49" fmla="*/ 628650 w 685800"/>
                <a:gd name="connsiteY49" fmla="*/ 190500 h 657225"/>
                <a:gd name="connsiteX50" fmla="*/ 628650 w 685800"/>
                <a:gd name="connsiteY50" fmla="*/ 285750 h 657225"/>
                <a:gd name="connsiteX51" fmla="*/ 609600 w 685800"/>
                <a:gd name="connsiteY51" fmla="*/ 304800 h 657225"/>
                <a:gd name="connsiteX52" fmla="*/ 76200 w 685800"/>
                <a:gd name="connsiteY52" fmla="*/ 304800 h 657225"/>
                <a:gd name="connsiteX53" fmla="*/ 57150 w 685800"/>
                <a:gd name="connsiteY53" fmla="*/ 285750 h 657225"/>
                <a:gd name="connsiteX54" fmla="*/ 57150 w 685800"/>
                <a:gd name="connsiteY54" fmla="*/ 438150 h 657225"/>
                <a:gd name="connsiteX55" fmla="*/ 57150 w 685800"/>
                <a:gd name="connsiteY55" fmla="*/ 342900 h 657225"/>
                <a:gd name="connsiteX56" fmla="*/ 76200 w 685800"/>
                <a:gd name="connsiteY56" fmla="*/ 323850 h 657225"/>
                <a:gd name="connsiteX57" fmla="*/ 609600 w 685800"/>
                <a:gd name="connsiteY57" fmla="*/ 323850 h 657225"/>
                <a:gd name="connsiteX58" fmla="*/ 628650 w 685800"/>
                <a:gd name="connsiteY58" fmla="*/ 342900 h 657225"/>
                <a:gd name="connsiteX59" fmla="*/ 628650 w 685800"/>
                <a:gd name="connsiteY59" fmla="*/ 438150 h 657225"/>
                <a:gd name="connsiteX60" fmla="*/ 609600 w 685800"/>
                <a:gd name="connsiteY60" fmla="*/ 457200 h 657225"/>
                <a:gd name="connsiteX61" fmla="*/ 76200 w 685800"/>
                <a:gd name="connsiteY61" fmla="*/ 457200 h 657225"/>
                <a:gd name="connsiteX62" fmla="*/ 57150 w 685800"/>
                <a:gd name="connsiteY62" fmla="*/ 438150 h 657225"/>
                <a:gd name="connsiteX63" fmla="*/ 400050 w 685800"/>
                <a:gd name="connsiteY63" fmla="*/ 638175 h 657225"/>
                <a:gd name="connsiteX64" fmla="*/ 285750 w 685800"/>
                <a:gd name="connsiteY64" fmla="*/ 638175 h 657225"/>
                <a:gd name="connsiteX65" fmla="*/ 285750 w 685800"/>
                <a:gd name="connsiteY65" fmla="*/ 581025 h 657225"/>
                <a:gd name="connsiteX66" fmla="*/ 400050 w 685800"/>
                <a:gd name="connsiteY66" fmla="*/ 581025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85800" h="657225">
                  <a:moveTo>
                    <a:pt x="685800" y="600075"/>
                  </a:moveTo>
                  <a:lnTo>
                    <a:pt x="419100" y="600075"/>
                  </a:lnTo>
                  <a:lnTo>
                    <a:pt x="419100" y="561975"/>
                  </a:lnTo>
                  <a:lnTo>
                    <a:pt x="352425" y="561975"/>
                  </a:lnTo>
                  <a:lnTo>
                    <a:pt x="352425" y="476250"/>
                  </a:lnTo>
                  <a:lnTo>
                    <a:pt x="609600" y="476250"/>
                  </a:lnTo>
                  <a:cubicBezTo>
                    <a:pt x="630642" y="476250"/>
                    <a:pt x="647700" y="459192"/>
                    <a:pt x="647700" y="438150"/>
                  </a:cubicBezTo>
                  <a:lnTo>
                    <a:pt x="647700" y="342900"/>
                  </a:lnTo>
                  <a:cubicBezTo>
                    <a:pt x="647665" y="331917"/>
                    <a:pt x="642861" y="321490"/>
                    <a:pt x="634536" y="314325"/>
                  </a:cubicBezTo>
                  <a:cubicBezTo>
                    <a:pt x="642861" y="307160"/>
                    <a:pt x="647665" y="296733"/>
                    <a:pt x="647700" y="285750"/>
                  </a:cubicBezTo>
                  <a:lnTo>
                    <a:pt x="647700" y="190500"/>
                  </a:lnTo>
                  <a:cubicBezTo>
                    <a:pt x="647665" y="179517"/>
                    <a:pt x="642861" y="169090"/>
                    <a:pt x="634536" y="161925"/>
                  </a:cubicBezTo>
                  <a:cubicBezTo>
                    <a:pt x="642861" y="154760"/>
                    <a:pt x="647665" y="144333"/>
                    <a:pt x="647700" y="133350"/>
                  </a:cubicBezTo>
                  <a:lnTo>
                    <a:pt x="647700" y="38100"/>
                  </a:lnTo>
                  <a:cubicBezTo>
                    <a:pt x="647700" y="17058"/>
                    <a:pt x="630642" y="0"/>
                    <a:pt x="609600" y="0"/>
                  </a:cubicBezTo>
                  <a:lnTo>
                    <a:pt x="76200" y="0"/>
                  </a:lnTo>
                  <a:cubicBezTo>
                    <a:pt x="55158" y="0"/>
                    <a:pt x="38100" y="17058"/>
                    <a:pt x="38100" y="38100"/>
                  </a:cubicBezTo>
                  <a:lnTo>
                    <a:pt x="38100" y="133350"/>
                  </a:lnTo>
                  <a:cubicBezTo>
                    <a:pt x="38135" y="144333"/>
                    <a:pt x="42939" y="154760"/>
                    <a:pt x="51264" y="161925"/>
                  </a:cubicBezTo>
                  <a:cubicBezTo>
                    <a:pt x="42939" y="169090"/>
                    <a:pt x="38135" y="179517"/>
                    <a:pt x="38100" y="190500"/>
                  </a:cubicBezTo>
                  <a:lnTo>
                    <a:pt x="38100" y="285750"/>
                  </a:lnTo>
                  <a:cubicBezTo>
                    <a:pt x="38135" y="296733"/>
                    <a:pt x="42939" y="307160"/>
                    <a:pt x="51264" y="314325"/>
                  </a:cubicBezTo>
                  <a:cubicBezTo>
                    <a:pt x="42939" y="321490"/>
                    <a:pt x="38135" y="331917"/>
                    <a:pt x="38100" y="342900"/>
                  </a:cubicBezTo>
                  <a:lnTo>
                    <a:pt x="38100" y="438150"/>
                  </a:lnTo>
                  <a:cubicBezTo>
                    <a:pt x="38100" y="459192"/>
                    <a:pt x="55158" y="476250"/>
                    <a:pt x="76200" y="476250"/>
                  </a:cubicBezTo>
                  <a:lnTo>
                    <a:pt x="333375" y="476250"/>
                  </a:lnTo>
                  <a:lnTo>
                    <a:pt x="333375" y="561975"/>
                  </a:lnTo>
                  <a:lnTo>
                    <a:pt x="266700" y="561975"/>
                  </a:lnTo>
                  <a:lnTo>
                    <a:pt x="266700" y="600075"/>
                  </a:lnTo>
                  <a:lnTo>
                    <a:pt x="0" y="600075"/>
                  </a:lnTo>
                  <a:lnTo>
                    <a:pt x="0" y="619125"/>
                  </a:lnTo>
                  <a:lnTo>
                    <a:pt x="266700" y="619125"/>
                  </a:lnTo>
                  <a:lnTo>
                    <a:pt x="266700" y="657225"/>
                  </a:lnTo>
                  <a:lnTo>
                    <a:pt x="419100" y="657225"/>
                  </a:lnTo>
                  <a:lnTo>
                    <a:pt x="419100" y="619125"/>
                  </a:lnTo>
                  <a:lnTo>
                    <a:pt x="685800" y="619125"/>
                  </a:lnTo>
                  <a:close/>
                  <a:moveTo>
                    <a:pt x="57150" y="133350"/>
                  </a:moveTo>
                  <a:lnTo>
                    <a:pt x="57150" y="38100"/>
                  </a:lnTo>
                  <a:cubicBezTo>
                    <a:pt x="57150" y="27579"/>
                    <a:pt x="65679" y="19050"/>
                    <a:pt x="76200" y="19050"/>
                  </a:cubicBezTo>
                  <a:lnTo>
                    <a:pt x="609600" y="19050"/>
                  </a:lnTo>
                  <a:cubicBezTo>
                    <a:pt x="620121" y="19050"/>
                    <a:pt x="628650" y="27579"/>
                    <a:pt x="628650" y="38100"/>
                  </a:cubicBezTo>
                  <a:lnTo>
                    <a:pt x="628650" y="133350"/>
                  </a:lnTo>
                  <a:cubicBezTo>
                    <a:pt x="628650" y="143871"/>
                    <a:pt x="620121" y="152400"/>
                    <a:pt x="609600" y="152400"/>
                  </a:cubicBezTo>
                  <a:lnTo>
                    <a:pt x="76200" y="152400"/>
                  </a:lnTo>
                  <a:cubicBezTo>
                    <a:pt x="65679" y="152400"/>
                    <a:pt x="57150" y="143871"/>
                    <a:pt x="57150" y="133350"/>
                  </a:cubicBezTo>
                  <a:close/>
                  <a:moveTo>
                    <a:pt x="57150" y="285750"/>
                  </a:moveTo>
                  <a:lnTo>
                    <a:pt x="57150" y="190500"/>
                  </a:lnTo>
                  <a:cubicBezTo>
                    <a:pt x="57150" y="179979"/>
                    <a:pt x="65679" y="171450"/>
                    <a:pt x="76200" y="171450"/>
                  </a:cubicBezTo>
                  <a:lnTo>
                    <a:pt x="609600" y="171450"/>
                  </a:lnTo>
                  <a:cubicBezTo>
                    <a:pt x="620121" y="171450"/>
                    <a:pt x="628650" y="179979"/>
                    <a:pt x="628650" y="190500"/>
                  </a:cubicBezTo>
                  <a:lnTo>
                    <a:pt x="628650" y="285750"/>
                  </a:lnTo>
                  <a:cubicBezTo>
                    <a:pt x="628650" y="296271"/>
                    <a:pt x="620121" y="304800"/>
                    <a:pt x="609600" y="304800"/>
                  </a:cubicBezTo>
                  <a:lnTo>
                    <a:pt x="76200" y="304800"/>
                  </a:lnTo>
                  <a:cubicBezTo>
                    <a:pt x="65679" y="304800"/>
                    <a:pt x="57150" y="296271"/>
                    <a:pt x="57150" y="285750"/>
                  </a:cubicBezTo>
                  <a:close/>
                  <a:moveTo>
                    <a:pt x="57150" y="438150"/>
                  </a:moveTo>
                  <a:lnTo>
                    <a:pt x="57150" y="342900"/>
                  </a:lnTo>
                  <a:cubicBezTo>
                    <a:pt x="57150" y="332379"/>
                    <a:pt x="65679" y="323850"/>
                    <a:pt x="76200" y="323850"/>
                  </a:cubicBezTo>
                  <a:lnTo>
                    <a:pt x="609600" y="323850"/>
                  </a:lnTo>
                  <a:cubicBezTo>
                    <a:pt x="620121" y="323850"/>
                    <a:pt x="628650" y="332379"/>
                    <a:pt x="628650" y="342900"/>
                  </a:cubicBezTo>
                  <a:lnTo>
                    <a:pt x="628650" y="438150"/>
                  </a:lnTo>
                  <a:cubicBezTo>
                    <a:pt x="628650" y="448671"/>
                    <a:pt x="620121" y="457200"/>
                    <a:pt x="609600" y="457200"/>
                  </a:cubicBezTo>
                  <a:lnTo>
                    <a:pt x="76200" y="457200"/>
                  </a:lnTo>
                  <a:cubicBezTo>
                    <a:pt x="65679" y="457200"/>
                    <a:pt x="57150" y="448671"/>
                    <a:pt x="57150" y="438150"/>
                  </a:cubicBezTo>
                  <a:close/>
                  <a:moveTo>
                    <a:pt x="400050" y="638175"/>
                  </a:moveTo>
                  <a:lnTo>
                    <a:pt x="285750" y="638175"/>
                  </a:lnTo>
                  <a:lnTo>
                    <a:pt x="285750" y="581025"/>
                  </a:lnTo>
                  <a:lnTo>
                    <a:pt x="400050" y="5810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8D22163-8958-C246-E339-0643B18695CE}"/>
                </a:ext>
              </a:extLst>
            </p:cNvPr>
            <p:cNvSpPr/>
            <p:nvPr/>
          </p:nvSpPr>
          <p:spPr>
            <a:xfrm>
              <a:off x="6937684" y="1829969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D7B5207-D953-FA6A-71FD-1D02A633993D}"/>
                </a:ext>
              </a:extLst>
            </p:cNvPr>
            <p:cNvSpPr/>
            <p:nvPr/>
          </p:nvSpPr>
          <p:spPr>
            <a:xfrm>
              <a:off x="7032934" y="1829969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A71A366-D82D-1D0F-5F93-E03FD609C223}"/>
                </a:ext>
              </a:extLst>
            </p:cNvPr>
            <p:cNvSpPr/>
            <p:nvPr/>
          </p:nvSpPr>
          <p:spPr>
            <a:xfrm>
              <a:off x="7128184" y="1829969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9E7A3FF-E05C-3373-4CDD-D33CA0E47001}"/>
                </a:ext>
              </a:extLst>
            </p:cNvPr>
            <p:cNvSpPr/>
            <p:nvPr/>
          </p:nvSpPr>
          <p:spPr>
            <a:xfrm>
              <a:off x="6937684" y="1982369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94B4C41-4E99-7A04-3AA3-C406038FDEC7}"/>
                </a:ext>
              </a:extLst>
            </p:cNvPr>
            <p:cNvSpPr/>
            <p:nvPr/>
          </p:nvSpPr>
          <p:spPr>
            <a:xfrm>
              <a:off x="7032934" y="1982369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9DD59E5-B537-C23C-C195-C02A7A603C43}"/>
                </a:ext>
              </a:extLst>
            </p:cNvPr>
            <p:cNvSpPr/>
            <p:nvPr/>
          </p:nvSpPr>
          <p:spPr>
            <a:xfrm>
              <a:off x="7128184" y="1982369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5013678-013D-FAD7-F28D-23DCFF6671FC}"/>
                </a:ext>
              </a:extLst>
            </p:cNvPr>
            <p:cNvSpPr/>
            <p:nvPr/>
          </p:nvSpPr>
          <p:spPr>
            <a:xfrm>
              <a:off x="6937684" y="2134769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16C8820-2F43-AA6C-986C-ECDDC87600A6}"/>
                </a:ext>
              </a:extLst>
            </p:cNvPr>
            <p:cNvSpPr/>
            <p:nvPr/>
          </p:nvSpPr>
          <p:spPr>
            <a:xfrm>
              <a:off x="7032934" y="2134769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D97A10D-A1CF-9240-E9C6-345D1B9537BB}"/>
                </a:ext>
              </a:extLst>
            </p:cNvPr>
            <p:cNvSpPr/>
            <p:nvPr/>
          </p:nvSpPr>
          <p:spPr>
            <a:xfrm>
              <a:off x="7128184" y="2134769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</p:grpSp>
      <p:sp>
        <p:nvSpPr>
          <p:cNvPr id="149" name="TextBox 99">
            <a:extLst>
              <a:ext uri="{FF2B5EF4-FFF2-40B4-BE49-F238E27FC236}">
                <a16:creationId xmlns:a16="http://schemas.microsoft.com/office/drawing/2014/main" id="{1A52046F-BED8-8A15-2089-4B70A9E6D4E2}"/>
              </a:ext>
            </a:extLst>
          </p:cNvPr>
          <p:cNvSpPr txBox="1"/>
          <p:nvPr/>
        </p:nvSpPr>
        <p:spPr>
          <a:xfrm>
            <a:off x="8200171" y="5478025"/>
            <a:ext cx="7698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Server</a:t>
            </a:r>
            <a:endParaRPr kumimoji="1" lang="ja-JP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0" name="Connector: Elbow 46">
            <a:extLst>
              <a:ext uri="{FF2B5EF4-FFF2-40B4-BE49-F238E27FC236}">
                <a16:creationId xmlns:a16="http://schemas.microsoft.com/office/drawing/2014/main" id="{D01BA165-4A12-1BB9-36C2-59CE7D9EF632}"/>
              </a:ext>
            </a:extLst>
          </p:cNvPr>
          <p:cNvCxnSpPr>
            <a:cxnSpLocks/>
            <a:stCxn id="206" idx="3"/>
            <a:endCxn id="185" idx="37"/>
          </p:cNvCxnSpPr>
          <p:nvPr/>
        </p:nvCxnSpPr>
        <p:spPr>
          <a:xfrm>
            <a:off x="7865439" y="4887680"/>
            <a:ext cx="497515" cy="11169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46">
            <a:extLst>
              <a:ext uri="{FF2B5EF4-FFF2-40B4-BE49-F238E27FC236}">
                <a16:creationId xmlns:a16="http://schemas.microsoft.com/office/drawing/2014/main" id="{C29D25BA-8EDA-3947-F2CB-790B73582F4C}"/>
              </a:ext>
            </a:extLst>
          </p:cNvPr>
          <p:cNvCxnSpPr>
            <a:cxnSpLocks/>
            <a:stCxn id="185" idx="59"/>
            <a:endCxn id="195" idx="11"/>
          </p:cNvCxnSpPr>
          <p:nvPr/>
        </p:nvCxnSpPr>
        <p:spPr>
          <a:xfrm flipV="1">
            <a:off x="8804024" y="5304558"/>
            <a:ext cx="264768" cy="35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46">
            <a:extLst>
              <a:ext uri="{FF2B5EF4-FFF2-40B4-BE49-F238E27FC236}">
                <a16:creationId xmlns:a16="http://schemas.microsoft.com/office/drawing/2014/main" id="{2BA9ACE4-BA1D-6DCB-3B46-289A50D0D86F}"/>
              </a:ext>
            </a:extLst>
          </p:cNvPr>
          <p:cNvCxnSpPr>
            <a:cxnSpLocks/>
            <a:stCxn id="198" idx="5"/>
            <a:endCxn id="205" idx="7"/>
          </p:cNvCxnSpPr>
          <p:nvPr/>
        </p:nvCxnSpPr>
        <p:spPr>
          <a:xfrm flipV="1">
            <a:off x="9581490" y="5055896"/>
            <a:ext cx="190183" cy="20434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46">
            <a:extLst>
              <a:ext uri="{FF2B5EF4-FFF2-40B4-BE49-F238E27FC236}">
                <a16:creationId xmlns:a16="http://schemas.microsoft.com/office/drawing/2014/main" id="{564122A2-1C48-1FE2-E7B2-1B879C08F735}"/>
              </a:ext>
            </a:extLst>
          </p:cNvPr>
          <p:cNvCxnSpPr>
            <a:cxnSpLocks/>
            <a:stCxn id="201" idx="6"/>
            <a:endCxn id="145" idx="13"/>
          </p:cNvCxnSpPr>
          <p:nvPr/>
        </p:nvCxnSpPr>
        <p:spPr>
          <a:xfrm flipV="1">
            <a:off x="9669674" y="5280923"/>
            <a:ext cx="385820" cy="19250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16">
            <a:extLst>
              <a:ext uri="{FF2B5EF4-FFF2-40B4-BE49-F238E27FC236}">
                <a16:creationId xmlns:a16="http://schemas.microsoft.com/office/drawing/2014/main" id="{98841C94-6E70-DCBE-A752-871F54407876}"/>
              </a:ext>
            </a:extLst>
          </p:cNvPr>
          <p:cNvSpPr txBox="1"/>
          <p:nvPr/>
        </p:nvSpPr>
        <p:spPr>
          <a:xfrm>
            <a:off x="9052224" y="4949709"/>
            <a:ext cx="5292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050" b="1" i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Internet</a:t>
            </a:r>
            <a:endParaRPr kumimoji="1" lang="ja-JP" altLang="en-US" sz="105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DDA4FFA-B3DB-957F-8259-B54663527DD1}"/>
              </a:ext>
            </a:extLst>
          </p:cNvPr>
          <p:cNvGrpSpPr/>
          <p:nvPr/>
        </p:nvGrpSpPr>
        <p:grpSpPr>
          <a:xfrm>
            <a:off x="10063513" y="4634769"/>
            <a:ext cx="1501840" cy="1415534"/>
            <a:chOff x="3757159" y="4411595"/>
            <a:chExt cx="1501840" cy="1415534"/>
          </a:xfrm>
        </p:grpSpPr>
        <p:sp>
          <p:nvSpPr>
            <p:cNvPr id="234" name="TextBox 107">
              <a:extLst>
                <a:ext uri="{FF2B5EF4-FFF2-40B4-BE49-F238E27FC236}">
                  <a16:creationId xmlns:a16="http://schemas.microsoft.com/office/drawing/2014/main" id="{9B69A42D-464E-BF7E-08BB-184C40CF2C6F}"/>
                </a:ext>
              </a:extLst>
            </p:cNvPr>
            <p:cNvSpPr txBox="1"/>
            <p:nvPr/>
          </p:nvSpPr>
          <p:spPr>
            <a:xfrm>
              <a:off x="4660434" y="4411595"/>
              <a:ext cx="5556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1600" b="1" dirty="0">
                  <a:solidFill>
                    <a:srgbClr val="008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Local Font</a:t>
              </a:r>
              <a:endParaRPr kumimoji="1" lang="ja-JP" altLang="en-US" sz="1600" b="1" dirty="0">
                <a:solidFill>
                  <a:srgbClr val="008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35" name="Connector: Elbow 46">
              <a:extLst>
                <a:ext uri="{FF2B5EF4-FFF2-40B4-BE49-F238E27FC236}">
                  <a16:creationId xmlns:a16="http://schemas.microsoft.com/office/drawing/2014/main" id="{72FCA581-06BA-CE64-2BA8-23FF5FB407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9094" y="4653569"/>
              <a:ext cx="272530" cy="98003"/>
            </a:xfrm>
            <a:prstGeom prst="straightConnector1">
              <a:avLst/>
            </a:prstGeom>
            <a:ln w="19050">
              <a:solidFill>
                <a:srgbClr val="008000"/>
              </a:solidFill>
              <a:round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115">
              <a:extLst>
                <a:ext uri="{FF2B5EF4-FFF2-40B4-BE49-F238E27FC236}">
                  <a16:creationId xmlns:a16="http://schemas.microsoft.com/office/drawing/2014/main" id="{C47B86E4-F9E8-F0BA-836C-B38348064EF2}"/>
                </a:ext>
              </a:extLst>
            </p:cNvPr>
            <p:cNvSpPr txBox="1"/>
            <p:nvPr/>
          </p:nvSpPr>
          <p:spPr>
            <a:xfrm>
              <a:off x="3757755" y="4496262"/>
              <a:ext cx="2840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ja-JP" altLang="en-US" sz="1400" b="1" i="1" spc="0" baseline="0" dirty="0">
                  <a:ln/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237" name="Rectangle: Folded Corner 236">
              <a:extLst>
                <a:ext uri="{FF2B5EF4-FFF2-40B4-BE49-F238E27FC236}">
                  <a16:creationId xmlns:a16="http://schemas.microsoft.com/office/drawing/2014/main" id="{21866F1A-1128-320A-A739-101293E6E9D9}"/>
                </a:ext>
              </a:extLst>
            </p:cNvPr>
            <p:cNvSpPr/>
            <p:nvPr/>
          </p:nvSpPr>
          <p:spPr>
            <a:xfrm rot="10800000" flipH="1">
              <a:off x="4277559" y="4461398"/>
              <a:ext cx="326679" cy="416923"/>
            </a:xfrm>
            <a:prstGeom prst="foldedCorner">
              <a:avLst>
                <a:gd name="adj" fmla="val 34409"/>
              </a:avLst>
            </a:prstGeom>
            <a:solidFill>
              <a:schemeClr val="bg1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00288B4-2E7C-FCE4-5C7A-14D2376635E0}"/>
                </a:ext>
              </a:extLst>
            </p:cNvPr>
            <p:cNvSpPr txBox="1"/>
            <p:nvPr/>
          </p:nvSpPr>
          <p:spPr>
            <a:xfrm>
              <a:off x="4281682" y="4708018"/>
              <a:ext cx="326679" cy="140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050" b="1" i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</a:t>
              </a:r>
              <a:endParaRPr kumimoji="1" lang="ja-JP" altLang="en-US" sz="1050" b="1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TextBox 108">
              <a:extLst>
                <a:ext uri="{FF2B5EF4-FFF2-40B4-BE49-F238E27FC236}">
                  <a16:creationId xmlns:a16="http://schemas.microsoft.com/office/drawing/2014/main" id="{566AE722-C615-AB7E-790A-AA925BBEA435}"/>
                </a:ext>
              </a:extLst>
            </p:cNvPr>
            <p:cNvSpPr txBox="1"/>
            <p:nvPr/>
          </p:nvSpPr>
          <p:spPr>
            <a:xfrm>
              <a:off x="4652660" y="5334686"/>
              <a:ext cx="60633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1600" b="1" dirty="0">
                  <a:solidFill>
                    <a:srgbClr val="008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Local Font</a:t>
              </a:r>
              <a:endParaRPr kumimoji="1" lang="ja-JP" altLang="en-US" sz="1600" b="1" dirty="0">
                <a:solidFill>
                  <a:srgbClr val="008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40" name="Connector: Elbow 46">
              <a:extLst>
                <a:ext uri="{FF2B5EF4-FFF2-40B4-BE49-F238E27FC236}">
                  <a16:creationId xmlns:a16="http://schemas.microsoft.com/office/drawing/2014/main" id="{57D46F12-57E2-C1DD-A970-03294A50AB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3187" y="5616437"/>
              <a:ext cx="218437" cy="79619"/>
            </a:xfrm>
            <a:prstGeom prst="straightConnector1">
              <a:avLst/>
            </a:prstGeom>
            <a:ln w="19050">
              <a:solidFill>
                <a:srgbClr val="008000"/>
              </a:solidFill>
              <a:round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114">
              <a:extLst>
                <a:ext uri="{FF2B5EF4-FFF2-40B4-BE49-F238E27FC236}">
                  <a16:creationId xmlns:a16="http://schemas.microsoft.com/office/drawing/2014/main" id="{317EBA43-9841-50A9-437C-1D2E2F40F0B0}"/>
                </a:ext>
              </a:extLst>
            </p:cNvPr>
            <p:cNvSpPr txBox="1"/>
            <p:nvPr/>
          </p:nvSpPr>
          <p:spPr>
            <a:xfrm>
              <a:off x="3757159" y="5338957"/>
              <a:ext cx="2840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ja-JP" altLang="en-US" sz="1400" b="1" i="1" spc="0" baseline="0" dirty="0">
                  <a:ln/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</a:t>
              </a:r>
            </a:p>
          </p:txBody>
        </p:sp>
        <p:sp>
          <p:nvSpPr>
            <p:cNvPr id="242" name="Rectangle: Folded Corner 241">
              <a:extLst>
                <a:ext uri="{FF2B5EF4-FFF2-40B4-BE49-F238E27FC236}">
                  <a16:creationId xmlns:a16="http://schemas.microsoft.com/office/drawing/2014/main" id="{B338C185-1E2B-72AE-DCCF-C287901B16D7}"/>
                </a:ext>
              </a:extLst>
            </p:cNvPr>
            <p:cNvSpPr/>
            <p:nvPr/>
          </p:nvSpPr>
          <p:spPr>
            <a:xfrm rot="10800000" flipH="1">
              <a:off x="4277559" y="5381200"/>
              <a:ext cx="326679" cy="416923"/>
            </a:xfrm>
            <a:prstGeom prst="foldedCorner">
              <a:avLst>
                <a:gd name="adj" fmla="val 34409"/>
              </a:avLst>
            </a:prstGeom>
            <a:solidFill>
              <a:schemeClr val="bg1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BDE51B5-B846-7854-94C4-B4185B4DFD3B}"/>
                </a:ext>
              </a:extLst>
            </p:cNvPr>
            <p:cNvSpPr txBox="1"/>
            <p:nvPr/>
          </p:nvSpPr>
          <p:spPr>
            <a:xfrm>
              <a:off x="4281682" y="5627820"/>
              <a:ext cx="326679" cy="140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ja-JP" sz="1050" b="1" i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</a:t>
              </a:r>
              <a:endParaRPr kumimoji="1" lang="ja-JP" altLang="en-US" sz="1050" b="1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2DF0105-EF7A-D4A5-111A-A146D1BD4112}"/>
              </a:ext>
            </a:extLst>
          </p:cNvPr>
          <p:cNvGrpSpPr/>
          <p:nvPr/>
        </p:nvGrpSpPr>
        <p:grpSpPr>
          <a:xfrm>
            <a:off x="6947093" y="4734334"/>
            <a:ext cx="3394405" cy="1263456"/>
            <a:chOff x="640739" y="4862958"/>
            <a:chExt cx="3394405" cy="1263456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F31F72A9-2793-E1AA-C4BF-FC530EBF6662}"/>
                </a:ext>
              </a:extLst>
            </p:cNvPr>
            <p:cNvGrpSpPr/>
            <p:nvPr/>
          </p:nvGrpSpPr>
          <p:grpSpPr>
            <a:xfrm>
              <a:off x="640739" y="4862958"/>
              <a:ext cx="3394405" cy="1263456"/>
              <a:chOff x="640739" y="4511160"/>
              <a:chExt cx="3394405" cy="1263456"/>
            </a:xfrm>
          </p:grpSpPr>
          <p:sp>
            <p:nvSpPr>
              <p:cNvPr id="224" name="TextBox 131">
                <a:extLst>
                  <a:ext uri="{FF2B5EF4-FFF2-40B4-BE49-F238E27FC236}">
                    <a16:creationId xmlns:a16="http://schemas.microsoft.com/office/drawing/2014/main" id="{719B7C24-8F50-2A9C-8B76-1E4B8F7A1ECF}"/>
                  </a:ext>
                </a:extLst>
              </p:cNvPr>
              <p:cNvSpPr txBox="1"/>
              <p:nvPr/>
            </p:nvSpPr>
            <p:spPr>
              <a:xfrm>
                <a:off x="1215683" y="5427018"/>
                <a:ext cx="375369" cy="276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b="1" i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5" name="Connector: Elbow 46">
                <a:extLst>
                  <a:ext uri="{FF2B5EF4-FFF2-40B4-BE49-F238E27FC236}">
                    <a16:creationId xmlns:a16="http://schemas.microsoft.com/office/drawing/2014/main" id="{0A3D59CB-30DA-48AA-BA5B-2AFBA13BF2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1052" y="4893821"/>
                <a:ext cx="450846" cy="671696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TextBox 126">
                <a:extLst>
                  <a:ext uri="{FF2B5EF4-FFF2-40B4-BE49-F238E27FC236}">
                    <a16:creationId xmlns:a16="http://schemas.microsoft.com/office/drawing/2014/main" id="{34A7B03A-F2E2-77B7-E331-DF1529DE77D4}"/>
                  </a:ext>
                </a:extLst>
              </p:cNvPr>
              <p:cNvSpPr txBox="1"/>
              <p:nvPr/>
            </p:nvSpPr>
            <p:spPr>
              <a:xfrm>
                <a:off x="640739" y="5258377"/>
                <a:ext cx="5556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1600" b="1" dirty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Web Font</a:t>
                </a:r>
                <a:endParaRPr kumimoji="1" lang="ja-JP" altLang="en-US" sz="1600" b="1" dirty="0">
                  <a:solidFill>
                    <a:srgbClr val="0000FF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227" name="Graphic 130" descr="Paper outline">
                <a:extLst>
                  <a:ext uri="{FF2B5EF4-FFF2-40B4-BE49-F238E27FC236}">
                    <a16:creationId xmlns:a16="http://schemas.microsoft.com/office/drawing/2014/main" id="{3719F29F-CBCB-5530-FA24-0E6038D09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83988" y="5187441"/>
                <a:ext cx="619763" cy="587175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317094F5-78E2-DB77-8382-7C31952C9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10555" y="5363786"/>
                <a:ext cx="346650" cy="340230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D67A88A2-ACCF-D534-5E59-A3D42E3E2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7236" y="4511160"/>
                <a:ext cx="242758" cy="238262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93DE145C-CD82-6410-E425-D9CAAE36B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92386" y="5170521"/>
                <a:ext cx="242758" cy="238262"/>
              </a:xfrm>
              <a:prstGeom prst="rect">
                <a:avLst/>
              </a:prstGeom>
            </p:spPr>
          </p:pic>
          <p:cxnSp>
            <p:nvCxnSpPr>
              <p:cNvPr id="231" name="Connector: Elbow 46">
                <a:extLst>
                  <a:ext uri="{FF2B5EF4-FFF2-40B4-BE49-F238E27FC236}">
                    <a16:creationId xmlns:a16="http://schemas.microsoft.com/office/drawing/2014/main" id="{63CC1520-5216-E7E8-F0B8-3F19F88F97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5582" y="5115777"/>
                <a:ext cx="264786" cy="3573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round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nector: Elbow 46">
                <a:extLst>
                  <a:ext uri="{FF2B5EF4-FFF2-40B4-BE49-F238E27FC236}">
                    <a16:creationId xmlns:a16="http://schemas.microsoft.com/office/drawing/2014/main" id="{79D0A904-BABE-776A-DA99-B430F56AB5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833" y="4861952"/>
                <a:ext cx="190165" cy="204336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round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nector: Elbow 46">
                <a:extLst>
                  <a:ext uri="{FF2B5EF4-FFF2-40B4-BE49-F238E27FC236}">
                    <a16:creationId xmlns:a16="http://schemas.microsoft.com/office/drawing/2014/main" id="{7AABE314-C9E7-57D6-9BDE-BBBD4C27C2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1018" y="5086979"/>
                <a:ext cx="385801" cy="19250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round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8" name="Graphic 21" descr="Internet Of Things outline">
              <a:extLst>
                <a:ext uri="{FF2B5EF4-FFF2-40B4-BE49-F238E27FC236}">
                  <a16:creationId xmlns:a16="http://schemas.microsoft.com/office/drawing/2014/main" id="{6D0E3A1A-35D4-A80F-5786-44EDFDB01B72}"/>
                </a:ext>
              </a:extLst>
            </p:cNvPr>
            <p:cNvGrpSpPr/>
            <p:nvPr/>
          </p:nvGrpSpPr>
          <p:grpSpPr>
            <a:xfrm>
              <a:off x="2702673" y="5307992"/>
              <a:ext cx="661602" cy="595680"/>
              <a:chOff x="8046475" y="2889746"/>
              <a:chExt cx="857249" cy="771829"/>
            </a:xfrm>
            <a:solidFill>
              <a:srgbClr val="000000"/>
            </a:solidFill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324814B-1C06-81FD-FAC5-78554FA0C7B0}"/>
                  </a:ext>
                </a:extLst>
              </p:cNvPr>
              <p:cNvSpPr/>
              <p:nvPr/>
            </p:nvSpPr>
            <p:spPr>
              <a:xfrm>
                <a:off x="8122676" y="3004322"/>
                <a:ext cx="171458" cy="185060"/>
              </a:xfrm>
              <a:custGeom>
                <a:avLst/>
                <a:gdLst>
                  <a:gd name="connsiteX0" fmla="*/ 38109 w 171458"/>
                  <a:gd name="connsiteY0" fmla="*/ 76076 h 185060"/>
                  <a:gd name="connsiteX1" fmla="*/ 74856 w 171458"/>
                  <a:gd name="connsiteY1" fmla="*/ 47501 h 185060"/>
                  <a:gd name="connsiteX2" fmla="*/ 123834 w 171458"/>
                  <a:gd name="connsiteY2" fmla="*/ 47501 h 185060"/>
                  <a:gd name="connsiteX3" fmla="*/ 152409 w 171458"/>
                  <a:gd name="connsiteY3" fmla="*/ 76076 h 185060"/>
                  <a:gd name="connsiteX4" fmla="*/ 152409 w 171458"/>
                  <a:gd name="connsiteY4" fmla="*/ 185061 h 185060"/>
                  <a:gd name="connsiteX5" fmla="*/ 165287 w 171458"/>
                  <a:gd name="connsiteY5" fmla="*/ 181756 h 185060"/>
                  <a:gd name="connsiteX6" fmla="*/ 171459 w 171458"/>
                  <a:gd name="connsiteY6" fmla="*/ 165668 h 185060"/>
                  <a:gd name="connsiteX7" fmla="*/ 171459 w 171458"/>
                  <a:gd name="connsiteY7" fmla="*/ 76076 h 185060"/>
                  <a:gd name="connsiteX8" fmla="*/ 123834 w 171458"/>
                  <a:gd name="connsiteY8" fmla="*/ 28451 h 185060"/>
                  <a:gd name="connsiteX9" fmla="*/ 74847 w 171458"/>
                  <a:gd name="connsiteY9" fmla="*/ 28451 h 185060"/>
                  <a:gd name="connsiteX10" fmla="*/ 28451 w 171458"/>
                  <a:gd name="connsiteY10" fmla="*/ 1239 h 185060"/>
                  <a:gd name="connsiteX11" fmla="*/ 1238 w 171458"/>
                  <a:gd name="connsiteY11" fmla="*/ 47634 h 185060"/>
                  <a:gd name="connsiteX12" fmla="*/ 38109 w 171458"/>
                  <a:gd name="connsiteY12" fmla="*/ 76076 h 18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58" h="185060">
                    <a:moveTo>
                      <a:pt x="38109" y="76076"/>
                    </a:moveTo>
                    <a:cubicBezTo>
                      <a:pt x="55429" y="76011"/>
                      <a:pt x="70526" y="64271"/>
                      <a:pt x="74856" y="47501"/>
                    </a:cubicBezTo>
                    <a:lnTo>
                      <a:pt x="123834" y="47501"/>
                    </a:lnTo>
                    <a:cubicBezTo>
                      <a:pt x="139616" y="47501"/>
                      <a:pt x="152409" y="60294"/>
                      <a:pt x="152409" y="76076"/>
                    </a:cubicBezTo>
                    <a:lnTo>
                      <a:pt x="152409" y="185061"/>
                    </a:lnTo>
                    <a:cubicBezTo>
                      <a:pt x="156638" y="183765"/>
                      <a:pt x="160924" y="182641"/>
                      <a:pt x="165287" y="181756"/>
                    </a:cubicBezTo>
                    <a:cubicBezTo>
                      <a:pt x="167038" y="176281"/>
                      <a:pt x="169098" y="170910"/>
                      <a:pt x="171459" y="165668"/>
                    </a:cubicBezTo>
                    <a:lnTo>
                      <a:pt x="171459" y="76076"/>
                    </a:lnTo>
                    <a:cubicBezTo>
                      <a:pt x="171427" y="49786"/>
                      <a:pt x="150124" y="28482"/>
                      <a:pt x="123834" y="28451"/>
                    </a:cubicBezTo>
                    <a:lnTo>
                      <a:pt x="74847" y="28451"/>
                    </a:lnTo>
                    <a:cubicBezTo>
                      <a:pt x="69549" y="8124"/>
                      <a:pt x="48778" y="-4059"/>
                      <a:pt x="28451" y="1239"/>
                    </a:cubicBezTo>
                    <a:cubicBezTo>
                      <a:pt x="8125" y="6536"/>
                      <a:pt x="-4058" y="27308"/>
                      <a:pt x="1238" y="47634"/>
                    </a:cubicBezTo>
                    <a:cubicBezTo>
                      <a:pt x="5610" y="64410"/>
                      <a:pt x="20773" y="76106"/>
                      <a:pt x="38109" y="76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AECA0CF-081B-5A32-19E9-7AA49A5EA70F}"/>
                  </a:ext>
                </a:extLst>
              </p:cNvPr>
              <p:cNvSpPr/>
              <p:nvPr/>
            </p:nvSpPr>
            <p:spPr>
              <a:xfrm>
                <a:off x="8046475" y="3213596"/>
                <a:ext cx="157752" cy="181126"/>
              </a:xfrm>
              <a:custGeom>
                <a:avLst/>
                <a:gdLst>
                  <a:gd name="connsiteX0" fmla="*/ 146399 w 157752"/>
                  <a:gd name="connsiteY0" fmla="*/ 162077 h 181126"/>
                  <a:gd name="connsiteX1" fmla="*/ 76209 w 157752"/>
                  <a:gd name="connsiteY1" fmla="*/ 162077 h 181126"/>
                  <a:gd name="connsiteX2" fmla="*/ 47634 w 157752"/>
                  <a:gd name="connsiteY2" fmla="*/ 133502 h 181126"/>
                  <a:gd name="connsiteX3" fmla="*/ 47634 w 157752"/>
                  <a:gd name="connsiteY3" fmla="*/ 74999 h 181126"/>
                  <a:gd name="connsiteX4" fmla="*/ 75000 w 157752"/>
                  <a:gd name="connsiteY4" fmla="*/ 28584 h 181126"/>
                  <a:gd name="connsiteX5" fmla="*/ 28584 w 157752"/>
                  <a:gd name="connsiteY5" fmla="*/ 1219 h 181126"/>
                  <a:gd name="connsiteX6" fmla="*/ 1219 w 157752"/>
                  <a:gd name="connsiteY6" fmla="*/ 47634 h 181126"/>
                  <a:gd name="connsiteX7" fmla="*/ 28584 w 157752"/>
                  <a:gd name="connsiteY7" fmla="*/ 74999 h 181126"/>
                  <a:gd name="connsiteX8" fmla="*/ 28584 w 157752"/>
                  <a:gd name="connsiteY8" fmla="*/ 133502 h 181126"/>
                  <a:gd name="connsiteX9" fmla="*/ 76209 w 157752"/>
                  <a:gd name="connsiteY9" fmla="*/ 181127 h 181126"/>
                  <a:gd name="connsiteX10" fmla="*/ 157753 w 157752"/>
                  <a:gd name="connsiteY10" fmla="*/ 181127 h 181126"/>
                  <a:gd name="connsiteX11" fmla="*/ 146399 w 157752"/>
                  <a:gd name="connsiteY11" fmla="*/ 162077 h 181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7752" h="181126">
                    <a:moveTo>
                      <a:pt x="146399" y="162077"/>
                    </a:moveTo>
                    <a:lnTo>
                      <a:pt x="76209" y="162077"/>
                    </a:lnTo>
                    <a:cubicBezTo>
                      <a:pt x="60428" y="162077"/>
                      <a:pt x="47634" y="149284"/>
                      <a:pt x="47634" y="133502"/>
                    </a:cubicBezTo>
                    <a:lnTo>
                      <a:pt x="47634" y="74999"/>
                    </a:lnTo>
                    <a:cubicBezTo>
                      <a:pt x="68008" y="69739"/>
                      <a:pt x="80260" y="48958"/>
                      <a:pt x="75000" y="28584"/>
                    </a:cubicBezTo>
                    <a:cubicBezTo>
                      <a:pt x="69739" y="8210"/>
                      <a:pt x="48958" y="-4041"/>
                      <a:pt x="28584" y="1219"/>
                    </a:cubicBezTo>
                    <a:cubicBezTo>
                      <a:pt x="8210" y="6479"/>
                      <a:pt x="-4041" y="27260"/>
                      <a:pt x="1219" y="47634"/>
                    </a:cubicBezTo>
                    <a:cubicBezTo>
                      <a:pt x="4684" y="61055"/>
                      <a:pt x="15164" y="71534"/>
                      <a:pt x="28584" y="74999"/>
                    </a:cubicBezTo>
                    <a:lnTo>
                      <a:pt x="28584" y="133502"/>
                    </a:lnTo>
                    <a:cubicBezTo>
                      <a:pt x="28616" y="159792"/>
                      <a:pt x="49920" y="181096"/>
                      <a:pt x="76209" y="181127"/>
                    </a:cubicBezTo>
                    <a:lnTo>
                      <a:pt x="157753" y="181127"/>
                    </a:lnTo>
                    <a:cubicBezTo>
                      <a:pt x="153447" y="175102"/>
                      <a:pt x="149650" y="168730"/>
                      <a:pt x="146399" y="1620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916C05B-EB49-5DB6-AAA2-41A0AE79AE31}"/>
                  </a:ext>
                </a:extLst>
              </p:cNvPr>
              <p:cNvSpPr/>
              <p:nvPr/>
            </p:nvSpPr>
            <p:spPr>
              <a:xfrm>
                <a:off x="8417950" y="2889746"/>
                <a:ext cx="76218" cy="193947"/>
              </a:xfrm>
              <a:custGeom>
                <a:avLst/>
                <a:gdLst>
                  <a:gd name="connsiteX0" fmla="*/ 28584 w 76218"/>
                  <a:gd name="connsiteY0" fmla="*/ 74999 h 193947"/>
                  <a:gd name="connsiteX1" fmla="*/ 28584 w 76218"/>
                  <a:gd name="connsiteY1" fmla="*/ 191328 h 193947"/>
                  <a:gd name="connsiteX2" fmla="*/ 47634 w 76218"/>
                  <a:gd name="connsiteY2" fmla="*/ 193948 h 193947"/>
                  <a:gd name="connsiteX3" fmla="*/ 47634 w 76218"/>
                  <a:gd name="connsiteY3" fmla="*/ 74999 h 193947"/>
                  <a:gd name="connsiteX4" fmla="*/ 75000 w 76218"/>
                  <a:gd name="connsiteY4" fmla="*/ 28584 h 193947"/>
                  <a:gd name="connsiteX5" fmla="*/ 28584 w 76218"/>
                  <a:gd name="connsiteY5" fmla="*/ 1219 h 193947"/>
                  <a:gd name="connsiteX6" fmla="*/ 1219 w 76218"/>
                  <a:gd name="connsiteY6" fmla="*/ 47634 h 193947"/>
                  <a:gd name="connsiteX7" fmla="*/ 28584 w 76218"/>
                  <a:gd name="connsiteY7" fmla="*/ 74999 h 19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18" h="193947">
                    <a:moveTo>
                      <a:pt x="28584" y="74999"/>
                    </a:moveTo>
                    <a:lnTo>
                      <a:pt x="28584" y="191328"/>
                    </a:lnTo>
                    <a:cubicBezTo>
                      <a:pt x="34983" y="191803"/>
                      <a:pt x="41345" y="192677"/>
                      <a:pt x="47634" y="193948"/>
                    </a:cubicBezTo>
                    <a:lnTo>
                      <a:pt x="47634" y="74999"/>
                    </a:lnTo>
                    <a:cubicBezTo>
                      <a:pt x="68008" y="69739"/>
                      <a:pt x="80260" y="48958"/>
                      <a:pt x="75000" y="28584"/>
                    </a:cubicBezTo>
                    <a:cubicBezTo>
                      <a:pt x="69739" y="8210"/>
                      <a:pt x="48958" y="-4041"/>
                      <a:pt x="28584" y="1219"/>
                    </a:cubicBezTo>
                    <a:cubicBezTo>
                      <a:pt x="8210" y="6480"/>
                      <a:pt x="-4042" y="27260"/>
                      <a:pt x="1219" y="47634"/>
                    </a:cubicBezTo>
                    <a:cubicBezTo>
                      <a:pt x="4684" y="61055"/>
                      <a:pt x="15164" y="71534"/>
                      <a:pt x="28584" y="749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C4D2E88-DA9D-7EB4-A671-65C7161AFEEC}"/>
                  </a:ext>
                </a:extLst>
              </p:cNvPr>
              <p:cNvSpPr/>
              <p:nvPr/>
            </p:nvSpPr>
            <p:spPr>
              <a:xfrm>
                <a:off x="8608460" y="2965945"/>
                <a:ext cx="180984" cy="185889"/>
              </a:xfrm>
              <a:custGeom>
                <a:avLst/>
                <a:gdLst>
                  <a:gd name="connsiteX0" fmla="*/ 19050 w 180984"/>
                  <a:gd name="connsiteY0" fmla="*/ 171602 h 185889"/>
                  <a:gd name="connsiteX1" fmla="*/ 47625 w 180984"/>
                  <a:gd name="connsiteY1" fmla="*/ 143027 h 185889"/>
                  <a:gd name="connsiteX2" fmla="*/ 104775 w 180984"/>
                  <a:gd name="connsiteY2" fmla="*/ 143027 h 185889"/>
                  <a:gd name="connsiteX3" fmla="*/ 152400 w 180984"/>
                  <a:gd name="connsiteY3" fmla="*/ 95402 h 185889"/>
                  <a:gd name="connsiteX4" fmla="*/ 152400 w 180984"/>
                  <a:gd name="connsiteY4" fmla="*/ 75000 h 185889"/>
                  <a:gd name="connsiteX5" fmla="*/ 179765 w 180984"/>
                  <a:gd name="connsiteY5" fmla="*/ 28584 h 185889"/>
                  <a:gd name="connsiteX6" fmla="*/ 133350 w 180984"/>
                  <a:gd name="connsiteY6" fmla="*/ 1219 h 185889"/>
                  <a:gd name="connsiteX7" fmla="*/ 105985 w 180984"/>
                  <a:gd name="connsiteY7" fmla="*/ 47634 h 185889"/>
                  <a:gd name="connsiteX8" fmla="*/ 133350 w 180984"/>
                  <a:gd name="connsiteY8" fmla="*/ 75000 h 185889"/>
                  <a:gd name="connsiteX9" fmla="*/ 133350 w 180984"/>
                  <a:gd name="connsiteY9" fmla="*/ 95402 h 185889"/>
                  <a:gd name="connsiteX10" fmla="*/ 104775 w 180984"/>
                  <a:gd name="connsiteY10" fmla="*/ 123977 h 185889"/>
                  <a:gd name="connsiteX11" fmla="*/ 47625 w 180984"/>
                  <a:gd name="connsiteY11" fmla="*/ 123977 h 185889"/>
                  <a:gd name="connsiteX12" fmla="*/ 0 w 180984"/>
                  <a:gd name="connsiteY12" fmla="*/ 171602 h 185889"/>
                  <a:gd name="connsiteX13" fmla="*/ 0 w 180984"/>
                  <a:gd name="connsiteY13" fmla="*/ 176155 h 185889"/>
                  <a:gd name="connsiteX14" fmla="*/ 19050 w 180984"/>
                  <a:gd name="connsiteY14" fmla="*/ 185890 h 18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984" h="185889">
                    <a:moveTo>
                      <a:pt x="19050" y="171602"/>
                    </a:moveTo>
                    <a:cubicBezTo>
                      <a:pt x="19050" y="155820"/>
                      <a:pt x="31843" y="143027"/>
                      <a:pt x="47625" y="143027"/>
                    </a:cubicBezTo>
                    <a:lnTo>
                      <a:pt x="104775" y="143027"/>
                    </a:lnTo>
                    <a:cubicBezTo>
                      <a:pt x="131065" y="142996"/>
                      <a:pt x="152369" y="121692"/>
                      <a:pt x="152400" y="95402"/>
                    </a:cubicBezTo>
                    <a:lnTo>
                      <a:pt x="152400" y="75000"/>
                    </a:lnTo>
                    <a:cubicBezTo>
                      <a:pt x="172774" y="69739"/>
                      <a:pt x="185026" y="48958"/>
                      <a:pt x="179765" y="28584"/>
                    </a:cubicBezTo>
                    <a:cubicBezTo>
                      <a:pt x="174505" y="8210"/>
                      <a:pt x="153724" y="-4042"/>
                      <a:pt x="133350" y="1219"/>
                    </a:cubicBezTo>
                    <a:cubicBezTo>
                      <a:pt x="112976" y="6480"/>
                      <a:pt x="100724" y="27260"/>
                      <a:pt x="105985" y="47634"/>
                    </a:cubicBezTo>
                    <a:cubicBezTo>
                      <a:pt x="109450" y="61055"/>
                      <a:pt x="119929" y="71535"/>
                      <a:pt x="133350" y="75000"/>
                    </a:cubicBezTo>
                    <a:lnTo>
                      <a:pt x="133350" y="95402"/>
                    </a:lnTo>
                    <a:cubicBezTo>
                      <a:pt x="133350" y="111184"/>
                      <a:pt x="120557" y="123977"/>
                      <a:pt x="104775" y="123977"/>
                    </a:cubicBezTo>
                    <a:lnTo>
                      <a:pt x="47625" y="123977"/>
                    </a:lnTo>
                    <a:cubicBezTo>
                      <a:pt x="21335" y="124009"/>
                      <a:pt x="31" y="145312"/>
                      <a:pt x="0" y="171602"/>
                    </a:cubicBezTo>
                    <a:lnTo>
                      <a:pt x="0" y="176155"/>
                    </a:lnTo>
                    <a:cubicBezTo>
                      <a:pt x="6595" y="178898"/>
                      <a:pt x="12964" y="182152"/>
                      <a:pt x="19050" y="1858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3542EBF-C1E1-5279-7ED4-425F7B254011}"/>
                  </a:ext>
                </a:extLst>
              </p:cNvPr>
              <p:cNvSpPr/>
              <p:nvPr/>
            </p:nvSpPr>
            <p:spPr>
              <a:xfrm>
                <a:off x="8465575" y="3451873"/>
                <a:ext cx="76218" cy="209702"/>
              </a:xfrm>
              <a:custGeom>
                <a:avLst/>
                <a:gdLst>
                  <a:gd name="connsiteX0" fmla="*/ 47634 w 76218"/>
                  <a:gd name="connsiteY0" fmla="*/ 134703 h 209702"/>
                  <a:gd name="connsiteX1" fmla="*/ 47634 w 76218"/>
                  <a:gd name="connsiteY1" fmla="*/ 0 h 209702"/>
                  <a:gd name="connsiteX2" fmla="*/ 28584 w 76218"/>
                  <a:gd name="connsiteY2" fmla="*/ 0 h 209702"/>
                  <a:gd name="connsiteX3" fmla="*/ 28584 w 76218"/>
                  <a:gd name="connsiteY3" fmla="*/ 134703 h 209702"/>
                  <a:gd name="connsiteX4" fmla="*/ 1219 w 76218"/>
                  <a:gd name="connsiteY4" fmla="*/ 181118 h 209702"/>
                  <a:gd name="connsiteX5" fmla="*/ 47634 w 76218"/>
                  <a:gd name="connsiteY5" fmla="*/ 208483 h 209702"/>
                  <a:gd name="connsiteX6" fmla="*/ 75000 w 76218"/>
                  <a:gd name="connsiteY6" fmla="*/ 162068 h 209702"/>
                  <a:gd name="connsiteX7" fmla="*/ 47634 w 76218"/>
                  <a:gd name="connsiteY7" fmla="*/ 134703 h 209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218" h="209702">
                    <a:moveTo>
                      <a:pt x="47634" y="134703"/>
                    </a:moveTo>
                    <a:lnTo>
                      <a:pt x="47634" y="0"/>
                    </a:lnTo>
                    <a:lnTo>
                      <a:pt x="28584" y="0"/>
                    </a:lnTo>
                    <a:lnTo>
                      <a:pt x="28584" y="134703"/>
                    </a:lnTo>
                    <a:cubicBezTo>
                      <a:pt x="8210" y="139963"/>
                      <a:pt x="-4042" y="160744"/>
                      <a:pt x="1219" y="181118"/>
                    </a:cubicBezTo>
                    <a:cubicBezTo>
                      <a:pt x="6480" y="201492"/>
                      <a:pt x="27260" y="213744"/>
                      <a:pt x="47634" y="208483"/>
                    </a:cubicBezTo>
                    <a:cubicBezTo>
                      <a:pt x="68008" y="203223"/>
                      <a:pt x="80260" y="182442"/>
                      <a:pt x="75000" y="162068"/>
                    </a:cubicBezTo>
                    <a:cubicBezTo>
                      <a:pt x="71535" y="148647"/>
                      <a:pt x="61055" y="138168"/>
                      <a:pt x="47634" y="1347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0EBF58D4-AB75-159B-9DEE-CE5A0C499E93}"/>
                  </a:ext>
                </a:extLst>
              </p:cNvPr>
              <p:cNvSpPr/>
              <p:nvPr/>
            </p:nvSpPr>
            <p:spPr>
              <a:xfrm>
                <a:off x="8189350" y="3451873"/>
                <a:ext cx="180984" cy="181127"/>
              </a:xfrm>
              <a:custGeom>
                <a:avLst/>
                <a:gdLst>
                  <a:gd name="connsiteX0" fmla="*/ 161934 w 180984"/>
                  <a:gd name="connsiteY0" fmla="*/ 9525 h 181127"/>
                  <a:gd name="connsiteX1" fmla="*/ 133359 w 180984"/>
                  <a:gd name="connsiteY1" fmla="*/ 38100 h 181127"/>
                  <a:gd name="connsiteX2" fmla="*/ 76209 w 180984"/>
                  <a:gd name="connsiteY2" fmla="*/ 38100 h 181127"/>
                  <a:gd name="connsiteX3" fmla="*/ 28584 w 180984"/>
                  <a:gd name="connsiteY3" fmla="*/ 85725 h 181127"/>
                  <a:gd name="connsiteX4" fmla="*/ 28584 w 180984"/>
                  <a:gd name="connsiteY4" fmla="*/ 106128 h 181127"/>
                  <a:gd name="connsiteX5" fmla="*/ 1219 w 180984"/>
                  <a:gd name="connsiteY5" fmla="*/ 152543 h 181127"/>
                  <a:gd name="connsiteX6" fmla="*/ 47634 w 180984"/>
                  <a:gd name="connsiteY6" fmla="*/ 179908 h 181127"/>
                  <a:gd name="connsiteX7" fmla="*/ 75000 w 180984"/>
                  <a:gd name="connsiteY7" fmla="*/ 133493 h 181127"/>
                  <a:gd name="connsiteX8" fmla="*/ 47634 w 180984"/>
                  <a:gd name="connsiteY8" fmla="*/ 106128 h 181127"/>
                  <a:gd name="connsiteX9" fmla="*/ 47634 w 180984"/>
                  <a:gd name="connsiteY9" fmla="*/ 85725 h 181127"/>
                  <a:gd name="connsiteX10" fmla="*/ 76209 w 180984"/>
                  <a:gd name="connsiteY10" fmla="*/ 57150 h 181127"/>
                  <a:gd name="connsiteX11" fmla="*/ 133359 w 180984"/>
                  <a:gd name="connsiteY11" fmla="*/ 57150 h 181127"/>
                  <a:gd name="connsiteX12" fmla="*/ 180984 w 180984"/>
                  <a:gd name="connsiteY12" fmla="*/ 9525 h 181127"/>
                  <a:gd name="connsiteX13" fmla="*/ 180984 w 180984"/>
                  <a:gd name="connsiteY13" fmla="*/ 0 h 181127"/>
                  <a:gd name="connsiteX14" fmla="*/ 161934 w 180984"/>
                  <a:gd name="connsiteY14" fmla="*/ 0 h 18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984" h="181127">
                    <a:moveTo>
                      <a:pt x="161934" y="9525"/>
                    </a:moveTo>
                    <a:cubicBezTo>
                      <a:pt x="161934" y="25307"/>
                      <a:pt x="149141" y="38100"/>
                      <a:pt x="133359" y="38100"/>
                    </a:cubicBezTo>
                    <a:lnTo>
                      <a:pt x="76209" y="38100"/>
                    </a:lnTo>
                    <a:cubicBezTo>
                      <a:pt x="49919" y="38131"/>
                      <a:pt x="28616" y="59435"/>
                      <a:pt x="28584" y="85725"/>
                    </a:cubicBezTo>
                    <a:lnTo>
                      <a:pt x="28584" y="106128"/>
                    </a:lnTo>
                    <a:cubicBezTo>
                      <a:pt x="8210" y="111388"/>
                      <a:pt x="-4042" y="132169"/>
                      <a:pt x="1219" y="152543"/>
                    </a:cubicBezTo>
                    <a:cubicBezTo>
                      <a:pt x="6480" y="172917"/>
                      <a:pt x="27260" y="185169"/>
                      <a:pt x="47634" y="179908"/>
                    </a:cubicBezTo>
                    <a:cubicBezTo>
                      <a:pt x="68008" y="174648"/>
                      <a:pt x="80260" y="153867"/>
                      <a:pt x="75000" y="133493"/>
                    </a:cubicBezTo>
                    <a:cubicBezTo>
                      <a:pt x="71535" y="120072"/>
                      <a:pt x="61055" y="109593"/>
                      <a:pt x="47634" y="106128"/>
                    </a:cubicBezTo>
                    <a:lnTo>
                      <a:pt x="47634" y="85725"/>
                    </a:lnTo>
                    <a:cubicBezTo>
                      <a:pt x="47634" y="69943"/>
                      <a:pt x="60427" y="57150"/>
                      <a:pt x="76209" y="57150"/>
                    </a:cubicBezTo>
                    <a:lnTo>
                      <a:pt x="133359" y="57150"/>
                    </a:lnTo>
                    <a:cubicBezTo>
                      <a:pt x="159649" y="57119"/>
                      <a:pt x="180953" y="35815"/>
                      <a:pt x="180984" y="9525"/>
                    </a:cubicBezTo>
                    <a:lnTo>
                      <a:pt x="180984" y="0"/>
                    </a:lnTo>
                    <a:lnTo>
                      <a:pt x="1619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B065DAA-AC06-3AB9-9C75-87CCB040CD61}"/>
                  </a:ext>
                </a:extLst>
              </p:cNvPr>
              <p:cNvSpPr/>
              <p:nvPr/>
            </p:nvSpPr>
            <p:spPr>
              <a:xfrm>
                <a:off x="8748001" y="3242322"/>
                <a:ext cx="155723" cy="76075"/>
              </a:xfrm>
              <a:custGeom>
                <a:avLst/>
                <a:gdLst>
                  <a:gd name="connsiteX0" fmla="*/ 117634 w 155723"/>
                  <a:gd name="connsiteY0" fmla="*/ 0 h 76075"/>
                  <a:gd name="connsiteX1" fmla="*/ 80886 w 155723"/>
                  <a:gd name="connsiteY1" fmla="*/ 28575 h 76075"/>
                  <a:gd name="connsiteX2" fmla="*/ 0 w 155723"/>
                  <a:gd name="connsiteY2" fmla="*/ 28575 h 76075"/>
                  <a:gd name="connsiteX3" fmla="*/ 10316 w 155723"/>
                  <a:gd name="connsiteY3" fmla="*/ 47625 h 76075"/>
                  <a:gd name="connsiteX4" fmla="*/ 80877 w 155723"/>
                  <a:gd name="connsiteY4" fmla="*/ 47625 h 76075"/>
                  <a:gd name="connsiteX5" fmla="*/ 127272 w 155723"/>
                  <a:gd name="connsiteY5" fmla="*/ 74837 h 76075"/>
                  <a:gd name="connsiteX6" fmla="*/ 154485 w 155723"/>
                  <a:gd name="connsiteY6" fmla="*/ 28442 h 76075"/>
                  <a:gd name="connsiteX7" fmla="*/ 117634 w 155723"/>
                  <a:gd name="connsiteY7" fmla="*/ 0 h 76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723" h="76075">
                    <a:moveTo>
                      <a:pt x="117634" y="0"/>
                    </a:moveTo>
                    <a:cubicBezTo>
                      <a:pt x="100314" y="65"/>
                      <a:pt x="85216" y="11804"/>
                      <a:pt x="80886" y="28575"/>
                    </a:cubicBezTo>
                    <a:lnTo>
                      <a:pt x="0" y="28575"/>
                    </a:lnTo>
                    <a:cubicBezTo>
                      <a:pt x="4019" y="34594"/>
                      <a:pt x="7471" y="40971"/>
                      <a:pt x="10316" y="47625"/>
                    </a:cubicBezTo>
                    <a:lnTo>
                      <a:pt x="80877" y="47625"/>
                    </a:lnTo>
                    <a:cubicBezTo>
                      <a:pt x="86175" y="67951"/>
                      <a:pt x="106946" y="80135"/>
                      <a:pt x="127272" y="74837"/>
                    </a:cubicBezTo>
                    <a:cubicBezTo>
                      <a:pt x="147598" y="69540"/>
                      <a:pt x="159782" y="48768"/>
                      <a:pt x="154485" y="28442"/>
                    </a:cubicBezTo>
                    <a:cubicBezTo>
                      <a:pt x="150115" y="11673"/>
                      <a:pt x="134963" y="-21"/>
                      <a:pt x="117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359FD70-A907-7F73-A95E-F77163CD67F2}"/>
                  </a:ext>
                </a:extLst>
              </p:cNvPr>
              <p:cNvSpPr/>
              <p:nvPr/>
            </p:nvSpPr>
            <p:spPr>
              <a:xfrm>
                <a:off x="8646560" y="3450691"/>
                <a:ext cx="171449" cy="124881"/>
              </a:xfrm>
              <a:custGeom>
                <a:avLst/>
                <a:gdLst>
                  <a:gd name="connsiteX0" fmla="*/ 133350 w 171449"/>
                  <a:gd name="connsiteY0" fmla="*/ 48806 h 124881"/>
                  <a:gd name="connsiteX1" fmla="*/ 96603 w 171449"/>
                  <a:gd name="connsiteY1" fmla="*/ 77381 h 124881"/>
                  <a:gd name="connsiteX2" fmla="*/ 47625 w 171449"/>
                  <a:gd name="connsiteY2" fmla="*/ 77381 h 124881"/>
                  <a:gd name="connsiteX3" fmla="*/ 19050 w 171449"/>
                  <a:gd name="connsiteY3" fmla="*/ 48806 h 124881"/>
                  <a:gd name="connsiteX4" fmla="*/ 19050 w 171449"/>
                  <a:gd name="connsiteY4" fmla="*/ 0 h 124881"/>
                  <a:gd name="connsiteX5" fmla="*/ 3238 w 171449"/>
                  <a:gd name="connsiteY5" fmla="*/ 1181 h 124881"/>
                  <a:gd name="connsiteX6" fmla="*/ 0 w 171449"/>
                  <a:gd name="connsiteY6" fmla="*/ 1181 h 124881"/>
                  <a:gd name="connsiteX7" fmla="*/ 0 w 171449"/>
                  <a:gd name="connsiteY7" fmla="*/ 48806 h 124881"/>
                  <a:gd name="connsiteX8" fmla="*/ 47625 w 171449"/>
                  <a:gd name="connsiteY8" fmla="*/ 96431 h 124881"/>
                  <a:gd name="connsiteX9" fmla="*/ 96603 w 171449"/>
                  <a:gd name="connsiteY9" fmla="*/ 96431 h 124881"/>
                  <a:gd name="connsiteX10" fmla="*/ 142998 w 171449"/>
                  <a:gd name="connsiteY10" fmla="*/ 123643 h 124881"/>
                  <a:gd name="connsiteX11" fmla="*/ 170211 w 171449"/>
                  <a:gd name="connsiteY11" fmla="*/ 77248 h 124881"/>
                  <a:gd name="connsiteX12" fmla="*/ 133350 w 171449"/>
                  <a:gd name="connsiteY12" fmla="*/ 48806 h 124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1449" h="124881">
                    <a:moveTo>
                      <a:pt x="133350" y="48806"/>
                    </a:moveTo>
                    <a:cubicBezTo>
                      <a:pt x="116030" y="48871"/>
                      <a:pt x="100933" y="60610"/>
                      <a:pt x="96603" y="77381"/>
                    </a:cubicBezTo>
                    <a:lnTo>
                      <a:pt x="47625" y="77381"/>
                    </a:lnTo>
                    <a:cubicBezTo>
                      <a:pt x="31843" y="77381"/>
                      <a:pt x="19050" y="64588"/>
                      <a:pt x="19050" y="48806"/>
                    </a:cubicBezTo>
                    <a:lnTo>
                      <a:pt x="19050" y="0"/>
                    </a:lnTo>
                    <a:cubicBezTo>
                      <a:pt x="13812" y="746"/>
                      <a:pt x="8530" y="1141"/>
                      <a:pt x="3238" y="1181"/>
                    </a:cubicBezTo>
                    <a:lnTo>
                      <a:pt x="0" y="1181"/>
                    </a:lnTo>
                    <a:lnTo>
                      <a:pt x="0" y="48806"/>
                    </a:lnTo>
                    <a:cubicBezTo>
                      <a:pt x="31" y="75096"/>
                      <a:pt x="21335" y="96400"/>
                      <a:pt x="47625" y="96431"/>
                    </a:cubicBezTo>
                    <a:lnTo>
                      <a:pt x="96603" y="96431"/>
                    </a:lnTo>
                    <a:cubicBezTo>
                      <a:pt x="101900" y="116757"/>
                      <a:pt x="122672" y="128941"/>
                      <a:pt x="142998" y="123643"/>
                    </a:cubicBezTo>
                    <a:cubicBezTo>
                      <a:pt x="163324" y="118346"/>
                      <a:pt x="175508" y="97574"/>
                      <a:pt x="170211" y="77248"/>
                    </a:cubicBezTo>
                    <a:cubicBezTo>
                      <a:pt x="165840" y="60476"/>
                      <a:pt x="150682" y="48780"/>
                      <a:pt x="133350" y="488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63235750-8112-9C25-2CE0-030CF7EBCF18}"/>
                  </a:ext>
                </a:extLst>
              </p:cNvPr>
              <p:cNvSpPr/>
              <p:nvPr/>
            </p:nvSpPr>
            <p:spPr>
              <a:xfrm>
                <a:off x="8208022" y="3108972"/>
                <a:ext cx="530900" cy="314311"/>
              </a:xfrm>
              <a:custGeom>
                <a:avLst/>
                <a:gdLst>
                  <a:gd name="connsiteX0" fmla="*/ 21419 w 530900"/>
                  <a:gd name="connsiteY0" fmla="*/ 145172 h 314311"/>
                  <a:gd name="connsiteX1" fmla="*/ 10360 w 530900"/>
                  <a:gd name="connsiteY1" fmla="*/ 253833 h 314311"/>
                  <a:gd name="connsiteX2" fmla="*/ 102153 w 530900"/>
                  <a:gd name="connsiteY2" fmla="*/ 314021 h 314311"/>
                  <a:gd name="connsiteX3" fmla="*/ 102762 w 530900"/>
                  <a:gd name="connsiteY3" fmla="*/ 314021 h 314311"/>
                  <a:gd name="connsiteX4" fmla="*/ 130775 w 530900"/>
                  <a:gd name="connsiteY4" fmla="*/ 314307 h 314311"/>
                  <a:gd name="connsiteX5" fmla="*/ 441767 w 530900"/>
                  <a:gd name="connsiteY5" fmla="*/ 314307 h 314311"/>
                  <a:gd name="connsiteX6" fmla="*/ 530896 w 530900"/>
                  <a:gd name="connsiteY6" fmla="*/ 227025 h 314311"/>
                  <a:gd name="connsiteX7" fmla="*/ 453320 w 530900"/>
                  <a:gd name="connsiteY7" fmla="*/ 138533 h 314311"/>
                  <a:gd name="connsiteX8" fmla="*/ 409791 w 530900"/>
                  <a:gd name="connsiteY8" fmla="*/ 70600 h 314311"/>
                  <a:gd name="connsiteX9" fmla="*/ 348298 w 530900"/>
                  <a:gd name="connsiteY9" fmla="*/ 51303 h 314311"/>
                  <a:gd name="connsiteX10" fmla="*/ 327981 w 530900"/>
                  <a:gd name="connsiteY10" fmla="*/ 53208 h 314311"/>
                  <a:gd name="connsiteX11" fmla="*/ 225654 w 530900"/>
                  <a:gd name="connsiteY11" fmla="*/ 1 h 314311"/>
                  <a:gd name="connsiteX12" fmla="*/ 196765 w 530900"/>
                  <a:gd name="connsiteY12" fmla="*/ 3373 h 314311"/>
                  <a:gd name="connsiteX13" fmla="*/ 103039 w 530900"/>
                  <a:gd name="connsiteY13" fmla="*/ 103061 h 314311"/>
                  <a:gd name="connsiteX14" fmla="*/ 21419 w 530900"/>
                  <a:gd name="connsiteY14" fmla="*/ 145172 h 314311"/>
                  <a:gd name="connsiteX15" fmla="*/ 106706 w 530900"/>
                  <a:gd name="connsiteY15" fmla="*/ 122045 h 314311"/>
                  <a:gd name="connsiteX16" fmla="*/ 120374 w 530900"/>
                  <a:gd name="connsiteY16" fmla="*/ 123112 h 314311"/>
                  <a:gd name="connsiteX17" fmla="*/ 120477 w 530900"/>
                  <a:gd name="connsiteY17" fmla="*/ 123047 h 314311"/>
                  <a:gd name="connsiteX18" fmla="*/ 120479 w 530900"/>
                  <a:gd name="connsiteY18" fmla="*/ 123026 h 314311"/>
                  <a:gd name="connsiteX19" fmla="*/ 120479 w 530900"/>
                  <a:gd name="connsiteY19" fmla="*/ 120035 h 314311"/>
                  <a:gd name="connsiteX20" fmla="*/ 201108 w 530900"/>
                  <a:gd name="connsiteY20" fmla="*/ 21928 h 314311"/>
                  <a:gd name="connsiteX21" fmla="*/ 319018 w 530900"/>
                  <a:gd name="connsiteY21" fmla="*/ 75268 h 314311"/>
                  <a:gd name="connsiteX22" fmla="*/ 319132 w 530900"/>
                  <a:gd name="connsiteY22" fmla="*/ 75268 h 314311"/>
                  <a:gd name="connsiteX23" fmla="*/ 398847 w 530900"/>
                  <a:gd name="connsiteY23" fmla="*/ 86221 h 314311"/>
                  <a:gd name="connsiteX24" fmla="*/ 435909 w 530900"/>
                  <a:gd name="connsiteY24" fmla="*/ 155258 h 314311"/>
                  <a:gd name="connsiteX25" fmla="*/ 435909 w 530900"/>
                  <a:gd name="connsiteY25" fmla="*/ 157049 h 314311"/>
                  <a:gd name="connsiteX26" fmla="*/ 436014 w 530900"/>
                  <a:gd name="connsiteY26" fmla="*/ 157125 h 314311"/>
                  <a:gd name="connsiteX27" fmla="*/ 441729 w 530900"/>
                  <a:gd name="connsiteY27" fmla="*/ 156859 h 314311"/>
                  <a:gd name="connsiteX28" fmla="*/ 511744 w 530900"/>
                  <a:gd name="connsiteY28" fmla="*/ 225251 h 314311"/>
                  <a:gd name="connsiteX29" fmla="*/ 443353 w 530900"/>
                  <a:gd name="connsiteY29" fmla="*/ 295266 h 314311"/>
                  <a:gd name="connsiteX30" fmla="*/ 441729 w 530900"/>
                  <a:gd name="connsiteY30" fmla="*/ 295266 h 314311"/>
                  <a:gd name="connsiteX31" fmla="*/ 130966 w 530900"/>
                  <a:gd name="connsiteY31" fmla="*/ 295266 h 314311"/>
                  <a:gd name="connsiteX32" fmla="*/ 102962 w 530900"/>
                  <a:gd name="connsiteY32" fmla="*/ 294981 h 314311"/>
                  <a:gd name="connsiteX33" fmla="*/ 27534 w 530900"/>
                  <a:gd name="connsiteY33" fmla="*/ 245584 h 314311"/>
                  <a:gd name="connsiteX34" fmla="*/ 36583 w 530900"/>
                  <a:gd name="connsiteY34" fmla="*/ 156687 h 314311"/>
                  <a:gd name="connsiteX35" fmla="*/ 106706 w 530900"/>
                  <a:gd name="connsiteY35" fmla="*/ 122045 h 31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30900" h="314311">
                    <a:moveTo>
                      <a:pt x="21419" y="145172"/>
                    </a:moveTo>
                    <a:cubicBezTo>
                      <a:pt x="-2443" y="176416"/>
                      <a:pt x="-6718" y="218422"/>
                      <a:pt x="10360" y="253833"/>
                    </a:cubicBezTo>
                    <a:cubicBezTo>
                      <a:pt x="27461" y="289337"/>
                      <a:pt x="62774" y="312492"/>
                      <a:pt x="102153" y="314021"/>
                    </a:cubicBezTo>
                    <a:lnTo>
                      <a:pt x="102762" y="314021"/>
                    </a:lnTo>
                    <a:lnTo>
                      <a:pt x="130775" y="314307"/>
                    </a:lnTo>
                    <a:lnTo>
                      <a:pt x="441767" y="314307"/>
                    </a:lnTo>
                    <a:cubicBezTo>
                      <a:pt x="490481" y="314818"/>
                      <a:pt x="530386" y="275739"/>
                      <a:pt x="530896" y="227025"/>
                    </a:cubicBezTo>
                    <a:cubicBezTo>
                      <a:pt x="531367" y="182068"/>
                      <a:pt x="497952" y="143950"/>
                      <a:pt x="453320" y="138533"/>
                    </a:cubicBezTo>
                    <a:cubicBezTo>
                      <a:pt x="448384" y="111016"/>
                      <a:pt x="432727" y="86583"/>
                      <a:pt x="409791" y="70600"/>
                    </a:cubicBezTo>
                    <a:cubicBezTo>
                      <a:pt x="391767" y="57994"/>
                      <a:pt x="370293" y="51255"/>
                      <a:pt x="348298" y="51303"/>
                    </a:cubicBezTo>
                    <a:cubicBezTo>
                      <a:pt x="341481" y="51296"/>
                      <a:pt x="334678" y="51933"/>
                      <a:pt x="327981" y="53208"/>
                    </a:cubicBezTo>
                    <a:cubicBezTo>
                      <a:pt x="304691" y="19731"/>
                      <a:pt x="266435" y="-161"/>
                      <a:pt x="225654" y="1"/>
                    </a:cubicBezTo>
                    <a:cubicBezTo>
                      <a:pt x="215926" y="5"/>
                      <a:pt x="206231" y="1136"/>
                      <a:pt x="196765" y="3373"/>
                    </a:cubicBezTo>
                    <a:cubicBezTo>
                      <a:pt x="148229" y="14575"/>
                      <a:pt x="111230" y="53928"/>
                      <a:pt x="103039" y="103061"/>
                    </a:cubicBezTo>
                    <a:cubicBezTo>
                      <a:pt x="70908" y="104204"/>
                      <a:pt x="40971" y="119649"/>
                      <a:pt x="21419" y="145172"/>
                    </a:cubicBezTo>
                    <a:close/>
                    <a:moveTo>
                      <a:pt x="106706" y="122045"/>
                    </a:moveTo>
                    <a:cubicBezTo>
                      <a:pt x="111282" y="122046"/>
                      <a:pt x="115853" y="122403"/>
                      <a:pt x="120374" y="123112"/>
                    </a:cubicBezTo>
                    <a:cubicBezTo>
                      <a:pt x="120420" y="123122"/>
                      <a:pt x="120466" y="123094"/>
                      <a:pt x="120477" y="123047"/>
                    </a:cubicBezTo>
                    <a:cubicBezTo>
                      <a:pt x="120478" y="123040"/>
                      <a:pt x="120479" y="123033"/>
                      <a:pt x="120479" y="123026"/>
                    </a:cubicBezTo>
                    <a:cubicBezTo>
                      <a:pt x="120479" y="122512"/>
                      <a:pt x="120479" y="120711"/>
                      <a:pt x="120479" y="120035"/>
                    </a:cubicBezTo>
                    <a:cubicBezTo>
                      <a:pt x="121996" y="72832"/>
                      <a:pt x="155093" y="32561"/>
                      <a:pt x="201108" y="21928"/>
                    </a:cubicBezTo>
                    <a:cubicBezTo>
                      <a:pt x="247971" y="10792"/>
                      <a:pt x="296441" y="32718"/>
                      <a:pt x="319018" y="75268"/>
                    </a:cubicBezTo>
                    <a:cubicBezTo>
                      <a:pt x="319052" y="75293"/>
                      <a:pt x="319098" y="75293"/>
                      <a:pt x="319132" y="75268"/>
                    </a:cubicBezTo>
                    <a:cubicBezTo>
                      <a:pt x="345926" y="65953"/>
                      <a:pt x="375559" y="70025"/>
                      <a:pt x="398847" y="86221"/>
                    </a:cubicBezTo>
                    <a:cubicBezTo>
                      <a:pt x="421551" y="101965"/>
                      <a:pt x="435332" y="127637"/>
                      <a:pt x="435909" y="155258"/>
                    </a:cubicBezTo>
                    <a:cubicBezTo>
                      <a:pt x="435909" y="155573"/>
                      <a:pt x="435909" y="156706"/>
                      <a:pt x="435909" y="157049"/>
                    </a:cubicBezTo>
                    <a:cubicBezTo>
                      <a:pt x="435909" y="157106"/>
                      <a:pt x="435909" y="157135"/>
                      <a:pt x="436014" y="157125"/>
                    </a:cubicBezTo>
                    <a:cubicBezTo>
                      <a:pt x="437910" y="156903"/>
                      <a:pt x="439820" y="156814"/>
                      <a:pt x="441729" y="156859"/>
                    </a:cubicBezTo>
                    <a:cubicBezTo>
                      <a:pt x="479949" y="156410"/>
                      <a:pt x="511296" y="187030"/>
                      <a:pt x="511744" y="225251"/>
                    </a:cubicBezTo>
                    <a:cubicBezTo>
                      <a:pt x="512193" y="263471"/>
                      <a:pt x="481573" y="294818"/>
                      <a:pt x="443353" y="295266"/>
                    </a:cubicBezTo>
                    <a:cubicBezTo>
                      <a:pt x="442812" y="295273"/>
                      <a:pt x="442270" y="295273"/>
                      <a:pt x="441729" y="295266"/>
                    </a:cubicBezTo>
                    <a:lnTo>
                      <a:pt x="130966" y="295266"/>
                    </a:lnTo>
                    <a:lnTo>
                      <a:pt x="102962" y="294981"/>
                    </a:lnTo>
                    <a:cubicBezTo>
                      <a:pt x="70628" y="293705"/>
                      <a:pt x="41627" y="274713"/>
                      <a:pt x="27534" y="245584"/>
                    </a:cubicBezTo>
                    <a:cubicBezTo>
                      <a:pt x="13613" y="216604"/>
                      <a:pt x="17109" y="182268"/>
                      <a:pt x="36583" y="156687"/>
                    </a:cubicBezTo>
                    <a:cubicBezTo>
                      <a:pt x="53260" y="134818"/>
                      <a:pt x="79202" y="122001"/>
                      <a:pt x="106706" y="1220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ja-JP" altLang="en-US"/>
              </a:p>
            </p:txBody>
          </p:sp>
        </p:grpSp>
      </p:grpSp>
      <p:sp>
        <p:nvSpPr>
          <p:cNvPr id="259" name="TextBox 116">
            <a:extLst>
              <a:ext uri="{FF2B5EF4-FFF2-40B4-BE49-F238E27FC236}">
                <a16:creationId xmlns:a16="http://schemas.microsoft.com/office/drawing/2014/main" id="{BC305041-F0B0-2023-5A72-95D220197645}"/>
              </a:ext>
            </a:extLst>
          </p:cNvPr>
          <p:cNvSpPr txBox="1"/>
          <p:nvPr/>
        </p:nvSpPr>
        <p:spPr>
          <a:xfrm>
            <a:off x="6974282" y="6030765"/>
            <a:ext cx="137705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100" b="1" i="1" dirty="0">
                <a:solidFill>
                  <a:srgbClr val="0000F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Popular Technology Since 2010</a:t>
            </a:r>
            <a:endParaRPr kumimoji="1" lang="ja-JP" altLang="en-US" sz="1100" b="1" i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ED3CA29-6D9F-D11B-A312-C8A2CC25FB12}"/>
              </a:ext>
            </a:extLst>
          </p:cNvPr>
          <p:cNvGrpSpPr/>
          <p:nvPr/>
        </p:nvGrpSpPr>
        <p:grpSpPr>
          <a:xfrm>
            <a:off x="3489725" y="5449817"/>
            <a:ext cx="2230070" cy="751978"/>
            <a:chOff x="9250614" y="3304720"/>
            <a:chExt cx="4281355" cy="1443670"/>
          </a:xfrm>
        </p:grpSpPr>
        <p:pic>
          <p:nvPicPr>
            <p:cNvPr id="281" name="Picture 2" descr="Working with Seven Segment Displays - Introduction to the basics">
              <a:extLst>
                <a:ext uri="{FF2B5EF4-FFF2-40B4-BE49-F238E27FC236}">
                  <a16:creationId xmlns:a16="http://schemas.microsoft.com/office/drawing/2014/main" id="{7CAE26CE-C5AA-6D78-F52C-BA50474B5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50614" y="3304720"/>
              <a:ext cx="1326107" cy="1443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43AABF0-1D44-4369-8CCB-1551AB2B4502}"/>
                </a:ext>
              </a:extLst>
            </p:cNvPr>
            <p:cNvSpPr txBox="1"/>
            <p:nvPr/>
          </p:nvSpPr>
          <p:spPr>
            <a:xfrm>
              <a:off x="10517890" y="3461814"/>
              <a:ext cx="3014079" cy="1091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dirty="0">
                  <a:latin typeface="+mn-lt"/>
                </a:rPr>
                <a:t>Recent design</a:t>
              </a:r>
              <a:br>
                <a:rPr lang="en-US" sz="1800" b="0" dirty="0">
                  <a:latin typeface="+mn-lt"/>
                </a:rPr>
              </a:br>
              <a:r>
                <a:rPr lang="en-US" sz="1800" b="0" dirty="0">
                  <a:latin typeface="+mn-lt"/>
                </a:rPr>
                <a:t>7 segment</a:t>
              </a:r>
              <a:endParaRPr lang="en-US" dirty="0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72026BC-BF36-C9C3-1A85-3B36ECF5EA32}"/>
              </a:ext>
            </a:extLst>
          </p:cNvPr>
          <p:cNvGrpSpPr/>
          <p:nvPr/>
        </p:nvGrpSpPr>
        <p:grpSpPr>
          <a:xfrm>
            <a:off x="1092285" y="5469220"/>
            <a:ext cx="2038051" cy="732576"/>
            <a:chOff x="1010476" y="2881004"/>
            <a:chExt cx="2038051" cy="732576"/>
          </a:xfrm>
        </p:grpSpPr>
        <p:pic>
          <p:nvPicPr>
            <p:cNvPr id="278" name="Picture 2">
              <a:extLst>
                <a:ext uri="{FF2B5EF4-FFF2-40B4-BE49-F238E27FC236}">
                  <a16:creationId xmlns:a16="http://schemas.microsoft.com/office/drawing/2014/main" id="{69E8968E-70B1-FBFD-0905-B50945DD5A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10476" y="2881004"/>
              <a:ext cx="545952" cy="73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22E41DB-6896-E043-FD12-9B63C117CD87}"/>
                </a:ext>
              </a:extLst>
            </p:cNvPr>
            <p:cNvSpPr txBox="1"/>
            <p:nvPr/>
          </p:nvSpPr>
          <p:spPr>
            <a:xfrm>
              <a:off x="1478555" y="2907824"/>
              <a:ext cx="1569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dirty="0">
                  <a:latin typeface="+mn-lt"/>
                </a:rPr>
                <a:t>QT-8B has</a:t>
              </a:r>
              <a:br>
                <a:rPr lang="en-US" sz="1800" b="0" dirty="0">
                  <a:latin typeface="+mn-lt"/>
                </a:rPr>
              </a:br>
              <a:r>
                <a:rPr lang="en-US" sz="1800" b="0" dirty="0">
                  <a:latin typeface="+mn-lt"/>
                </a:rPr>
                <a:t>9 segment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D0592D-DA88-43ED-22CB-A5E35F856EA7}"/>
              </a:ext>
            </a:extLst>
          </p:cNvPr>
          <p:cNvGrpSpPr/>
          <p:nvPr/>
        </p:nvGrpSpPr>
        <p:grpSpPr>
          <a:xfrm>
            <a:off x="513567" y="2468204"/>
            <a:ext cx="5705484" cy="2761103"/>
            <a:chOff x="513567" y="2985090"/>
            <a:chExt cx="5705484" cy="276110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5591B48-C88A-2974-B75D-762EE3138FCC}"/>
                </a:ext>
              </a:extLst>
            </p:cNvPr>
            <p:cNvGrpSpPr/>
            <p:nvPr/>
          </p:nvGrpSpPr>
          <p:grpSpPr>
            <a:xfrm>
              <a:off x="513567" y="3251241"/>
              <a:ext cx="5705484" cy="2494952"/>
              <a:chOff x="657738" y="3485949"/>
              <a:chExt cx="5705484" cy="2494952"/>
            </a:xfrm>
          </p:grpSpPr>
          <p:graphicFrame>
            <p:nvGraphicFramePr>
              <p:cNvPr id="36" name="Content Placeholder 43">
                <a:extLst>
                  <a:ext uri="{FF2B5EF4-FFF2-40B4-BE49-F238E27FC236}">
                    <a16:creationId xmlns:a16="http://schemas.microsoft.com/office/drawing/2014/main" id="{E7D2F6AF-B290-8D0F-FE12-49C9FD9641E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48985465"/>
                  </p:ext>
                </p:extLst>
              </p:nvPr>
            </p:nvGraphicFramePr>
            <p:xfrm>
              <a:off x="657738" y="3570341"/>
              <a:ext cx="5705484" cy="24105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366370">
                      <a:extLst>
                        <a:ext uri="{9D8B030D-6E8A-4147-A177-3AD203B41FA5}">
                          <a16:colId xmlns:a16="http://schemas.microsoft.com/office/drawing/2014/main" val="847415396"/>
                        </a:ext>
                      </a:extLst>
                    </a:gridCol>
                    <a:gridCol w="1758752">
                      <a:extLst>
                        <a:ext uri="{9D8B030D-6E8A-4147-A177-3AD203B41FA5}">
                          <a16:colId xmlns:a16="http://schemas.microsoft.com/office/drawing/2014/main" val="4164018772"/>
                        </a:ext>
                      </a:extLst>
                    </a:gridCol>
                    <a:gridCol w="1327759">
                      <a:extLst>
                        <a:ext uri="{9D8B030D-6E8A-4147-A177-3AD203B41FA5}">
                          <a16:colId xmlns:a16="http://schemas.microsoft.com/office/drawing/2014/main" val="4188808769"/>
                        </a:ext>
                      </a:extLst>
                    </a:gridCol>
                    <a:gridCol w="1252603">
                      <a:extLst>
                        <a:ext uri="{9D8B030D-6E8A-4147-A177-3AD203B41FA5}">
                          <a16:colId xmlns:a16="http://schemas.microsoft.com/office/drawing/2014/main" val="2546630765"/>
                        </a:ext>
                      </a:extLst>
                    </a:gridCol>
                  </a:tblGrid>
                  <a:tr h="379684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Sample Photo and</a:t>
                          </a:r>
                          <a:br>
                            <a:rPr lang="en-US" b="1" dirty="0"/>
                          </a:br>
                          <a:r>
                            <a:rPr lang="en-US" b="1" dirty="0">
                              <a:solidFill>
                                <a:srgbClr val="0070C0"/>
                              </a:solidFill>
                            </a:rPr>
                            <a:t>Power Consumption</a:t>
                          </a: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0207329"/>
                      </a:ext>
                    </a:extLst>
                  </a:tr>
                  <a:tr h="345246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Technology Name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latin typeface="+mn-lt"/>
                            </a:rPr>
                            <a:t>NIXIE (</a:t>
                          </a:r>
                          <a:r>
                            <a:rPr lang="en-US" sz="1800" b="0" u="sng" dirty="0">
                              <a:latin typeface="+mn-lt"/>
                            </a:rPr>
                            <a:t>N</a:t>
                          </a:r>
                          <a:r>
                            <a:rPr lang="en-US" sz="1800" b="0" dirty="0">
                              <a:latin typeface="+mn-lt"/>
                            </a:rPr>
                            <a:t>umeric </a:t>
                          </a:r>
                          <a:r>
                            <a:rPr lang="en-US" sz="1800" b="0" u="sng" dirty="0">
                              <a:latin typeface="+mn-lt"/>
                            </a:rPr>
                            <a:t>I</a:t>
                          </a:r>
                          <a:r>
                            <a:rPr lang="en-US" sz="1800" b="0" dirty="0">
                              <a:latin typeface="+mn-lt"/>
                            </a:rPr>
                            <a:t>ndicator e</a:t>
                          </a:r>
                          <a:r>
                            <a:rPr lang="en-US" sz="1800" b="0" u="sng" dirty="0">
                              <a:latin typeface="+mn-lt"/>
                            </a:rPr>
                            <a:t>x</a:t>
                          </a:r>
                          <a:r>
                            <a:rPr lang="en-US" sz="1800" b="0" dirty="0">
                              <a:latin typeface="+mn-lt"/>
                            </a:rPr>
                            <a:t>periment No.1)  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latin typeface="+mn-lt"/>
                            </a:rPr>
                            <a:t>VFD (Vacuum Fluorescent Display)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latin typeface="+mn-lt"/>
                            </a:rPr>
                            <a:t>LCD (Liquid Cristal Display)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980168"/>
                      </a:ext>
                    </a:extLst>
                  </a:tr>
                  <a:tr h="216282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Main-stream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latin typeface="+mn-lt"/>
                            </a:rPr>
                            <a:t>1950-1970s</a:t>
                          </a: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latin typeface="+mn-lt"/>
                            </a:rPr>
                            <a:t>1967-1980s</a:t>
                          </a: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latin typeface="+mn-lt"/>
                            </a:rPr>
                            <a:t>1973-now</a:t>
                          </a: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7539911"/>
                      </a:ext>
                    </a:extLst>
                  </a:tr>
                </a:tbl>
              </a:graphicData>
            </a:graphic>
          </p:graphicFrame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A268EF9-0D34-A183-0F99-B253DB59D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8055" y="3607919"/>
                <a:ext cx="809625" cy="10795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B584AA0-80D4-3C2C-7EAB-558E74161E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74973" y="3607919"/>
                <a:ext cx="831850" cy="10795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ED554CD-4D2D-5DDA-AEC3-B3FFA6A070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80025" y="3607919"/>
                <a:ext cx="651510" cy="107950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3A35C65-C05C-F92B-A542-2A25F6042E3E}"/>
                  </a:ext>
                </a:extLst>
              </p:cNvPr>
              <p:cNvSpPr txBox="1"/>
              <p:nvPr/>
            </p:nvSpPr>
            <p:spPr>
              <a:xfrm>
                <a:off x="3393497" y="3485949"/>
                <a:ext cx="6960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b="1" dirty="0">
                    <a:solidFill>
                      <a:srgbClr val="0070C0"/>
                    </a:solidFill>
                  </a:rPr>
                  <a:t>&gt;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704869-98BC-676F-3B4C-5731C5E79D13}"/>
                  </a:ext>
                </a:extLst>
              </p:cNvPr>
              <p:cNvSpPr txBox="1"/>
              <p:nvPr/>
            </p:nvSpPr>
            <p:spPr>
              <a:xfrm>
                <a:off x="4842171" y="3485949"/>
                <a:ext cx="6960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b="1" dirty="0">
                    <a:solidFill>
                      <a:srgbClr val="0070C0"/>
                    </a:solidFill>
                  </a:rPr>
                  <a:t>&gt;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0F2D75-F7F5-C9AF-F99E-65CA31CD7856}"/>
                </a:ext>
              </a:extLst>
            </p:cNvPr>
            <p:cNvSpPr txBox="1"/>
            <p:nvPr/>
          </p:nvSpPr>
          <p:spPr>
            <a:xfrm>
              <a:off x="3597338" y="2985090"/>
              <a:ext cx="1661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ym typeface="Wingdings" panose="05000000000000000000" pitchFamily="2" charset="2"/>
                </a:rPr>
                <a:t>QT-8B, 1970</a:t>
              </a:r>
              <a:endParaRPr lang="en-US" dirty="0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D1A9AFA-E481-C2E6-E82C-88F6CCEC42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3474" y="2456022"/>
            <a:ext cx="2281167" cy="651184"/>
          </a:xfrm>
          <a:prstGeom prst="rect">
            <a:avLst/>
          </a:prstGeom>
          <a:noFill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882CB62-5277-3AB9-6BE3-8D8D0CD61442}"/>
              </a:ext>
            </a:extLst>
          </p:cNvPr>
          <p:cNvSpPr txBox="1"/>
          <p:nvPr/>
        </p:nvSpPr>
        <p:spPr>
          <a:xfrm>
            <a:off x="9472157" y="2528600"/>
            <a:ext cx="2660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24335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SIL Open Font License</a:t>
            </a:r>
          </a:p>
          <a:p>
            <a:r>
              <a:rPr lang="en-US" sz="800" u="sng" dirty="0">
                <a:solidFill>
                  <a:srgbClr val="24335A"/>
                </a:solidFill>
                <a:uFill>
                  <a:solidFill>
                    <a:schemeClr val="bg1"/>
                  </a:solidFill>
                </a:u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https://github.com/jz5/fonts-vfdigit</a:t>
            </a:r>
            <a:r>
              <a:rPr lang="en-US" sz="800" u="sng" dirty="0">
                <a:solidFill>
                  <a:srgbClr val="24335A"/>
                </a:solidFill>
                <a:uFill>
                  <a:solidFill>
                    <a:schemeClr val="bg1"/>
                  </a:solidFill>
                </a:uFill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983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30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26" presetClass="emph" presetSubtype="0" repeatCount="2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5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9E9713D-D780-2FF3-A209-58D1D0002861}"/>
              </a:ext>
            </a:extLst>
          </p:cNvPr>
          <p:cNvGrpSpPr/>
          <p:nvPr/>
        </p:nvGrpSpPr>
        <p:grpSpPr>
          <a:xfrm>
            <a:off x="6439301" y="1475914"/>
            <a:ext cx="5712594" cy="5252230"/>
            <a:chOff x="6439301" y="1475914"/>
            <a:chExt cx="5712594" cy="5252230"/>
          </a:xfrm>
        </p:grpSpPr>
        <p:sp>
          <p:nvSpPr>
            <p:cNvPr id="80" name="Content Placeholder 5">
              <a:extLst>
                <a:ext uri="{FF2B5EF4-FFF2-40B4-BE49-F238E27FC236}">
                  <a16:creationId xmlns:a16="http://schemas.microsoft.com/office/drawing/2014/main" id="{D12D10BF-6BB0-2299-0338-570438BDA461}"/>
                </a:ext>
              </a:extLst>
            </p:cNvPr>
            <p:cNvSpPr txBox="1">
              <a:spLocks/>
            </p:cNvSpPr>
            <p:nvPr/>
          </p:nvSpPr>
          <p:spPr>
            <a:xfrm>
              <a:off x="6507773" y="1602691"/>
              <a:ext cx="5585920" cy="5125453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360363" indent="-360363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3200" b="1" kern="1200">
                  <a:solidFill>
                    <a:srgbClr val="0F1627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marL="541338" indent="-35877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Wingdings 2" panose="05020102010507070707" pitchFamily="18" charset="2"/>
                <a:buChar char=""/>
                <a:defRPr sz="3200" kern="1200">
                  <a:solidFill>
                    <a:srgbClr val="24335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2pPr>
              <a:lvl3pPr marL="717550" indent="-3571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"/>
                <a:defRPr sz="2800" kern="1200">
                  <a:solidFill>
                    <a:srgbClr val="24335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3pPr>
              <a:lvl4pPr marL="901700" indent="-3619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"/>
                <a:defRPr sz="2800" kern="1200">
                  <a:solidFill>
                    <a:srgbClr val="24335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4pPr>
              <a:lvl5pPr marL="1077913" indent="-360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"/>
                <a:defRPr sz="2800" kern="1200">
                  <a:solidFill>
                    <a:srgbClr val="24335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/>
                <a:t>Ingenuity Point</a:t>
              </a:r>
            </a:p>
            <a:p>
              <a:pPr lvl="1"/>
              <a:r>
                <a:rPr lang="en-US" sz="2800" dirty="0"/>
                <a:t>Made a layered display on HTML</a:t>
              </a:r>
            </a:p>
            <a:p>
              <a:pPr lvl="1"/>
              <a:endParaRPr lang="en-US" sz="2800" dirty="0"/>
            </a:p>
            <a:p>
              <a:pPr lvl="1"/>
              <a:endParaRPr lang="en-US" sz="2800" dirty="0"/>
            </a:p>
            <a:p>
              <a:pPr lvl="1"/>
              <a:endParaRPr lang="en-US" sz="2800" dirty="0"/>
            </a:p>
            <a:p>
              <a:pPr lvl="1"/>
              <a:endParaRPr lang="en-US" sz="2800" dirty="0"/>
            </a:p>
            <a:p>
              <a:pPr lvl="1"/>
              <a:endParaRPr lang="en-US" sz="2800" dirty="0"/>
            </a:p>
            <a:p>
              <a:pPr lvl="1"/>
              <a:endParaRPr lang="en-US" sz="2800" dirty="0"/>
            </a:p>
            <a:p>
              <a:pPr marL="182563" lvl="1" indent="0">
                <a:buNone/>
              </a:pPr>
              <a:endParaRPr lang="en-US" sz="2800" dirty="0"/>
            </a:p>
            <a:p>
              <a:r>
                <a:rPr lang="en-US" sz="2800" dirty="0"/>
                <a:t>Technology</a:t>
              </a:r>
            </a:p>
            <a:p>
              <a:pPr lvl="1"/>
              <a:r>
                <a:rPr lang="en-US" sz="2800" dirty="0"/>
                <a:t>CSS Text Decoration Module Level 3 (2019 candidate Recommendation), transport, …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103483A-5E2D-7B0D-A475-7BEAC60688DC}"/>
                </a:ext>
              </a:extLst>
            </p:cNvPr>
            <p:cNvSpPr/>
            <p:nvPr/>
          </p:nvSpPr>
          <p:spPr>
            <a:xfrm>
              <a:off x="6439301" y="1475914"/>
              <a:ext cx="5712594" cy="5004208"/>
            </a:xfrm>
            <a:prstGeom prst="roundRect">
              <a:avLst>
                <a:gd name="adj" fmla="val 3497"/>
              </a:avLst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E227F17-8C23-0D7A-66E4-59FB7272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Road to Simulation for Display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6186FCEE-CD65-79AC-8851-6D95E515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2023. 11. 8.</a:t>
            </a:r>
            <a:endParaRPr lang="hu-HU" dirty="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B222E922-69A4-4F52-B80B-4887AA90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2023, University of Dunaújváros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A74AF-BBCD-F9A6-F031-5CF4B151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77A5-0CE0-4C3F-ADC5-9A057FC775F4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64568A7-1184-A94B-2F57-EE1D4B3587F8}"/>
              </a:ext>
            </a:extLst>
          </p:cNvPr>
          <p:cNvGrpSpPr/>
          <p:nvPr/>
        </p:nvGrpSpPr>
        <p:grpSpPr>
          <a:xfrm>
            <a:off x="9653334" y="3926247"/>
            <a:ext cx="2368767" cy="1190937"/>
            <a:chOff x="9552121" y="3898086"/>
            <a:chExt cx="2368767" cy="1190937"/>
          </a:xfrm>
        </p:grpSpPr>
        <p:pic>
          <p:nvPicPr>
            <p:cNvPr id="96" name="図 1932807461">
              <a:extLst>
                <a:ext uri="{FF2B5EF4-FFF2-40B4-BE49-F238E27FC236}">
                  <a16:creationId xmlns:a16="http://schemas.microsoft.com/office/drawing/2014/main" id="{3F5F64A0-6F1E-1649-79FB-F4F71E7C9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12" t="-1" b="39948"/>
            <a:stretch/>
          </p:blipFill>
          <p:spPr>
            <a:xfrm>
              <a:off x="9563241" y="3925202"/>
              <a:ext cx="2357647" cy="752143"/>
            </a:xfrm>
            <a:prstGeom prst="rect">
              <a:avLst/>
            </a:prstGeom>
          </p:spPr>
        </p:pic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4F252919-F446-BEC7-81FE-B4A03FE41D03}"/>
                </a:ext>
              </a:extLst>
            </p:cNvPr>
            <p:cNvSpPr/>
            <p:nvPr/>
          </p:nvSpPr>
          <p:spPr>
            <a:xfrm>
              <a:off x="9552121" y="3898086"/>
              <a:ext cx="2368767" cy="1190937"/>
            </a:xfrm>
            <a:prstGeom prst="roundRect">
              <a:avLst>
                <a:gd name="adj" fmla="val 6564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rgbClr val="0F1627"/>
                  </a:solidFill>
                </a:rPr>
                <a:t>VFDs also have mesh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7D12CC-A2DB-FCA3-F8A3-9F14534848FF}"/>
              </a:ext>
            </a:extLst>
          </p:cNvPr>
          <p:cNvGrpSpPr/>
          <p:nvPr/>
        </p:nvGrpSpPr>
        <p:grpSpPr>
          <a:xfrm>
            <a:off x="6606078" y="2418147"/>
            <a:ext cx="4192971" cy="2558114"/>
            <a:chOff x="6606078" y="2418147"/>
            <a:chExt cx="4192971" cy="25581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078EEF-E466-6E99-60EC-ED498B1E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6078" y="2695629"/>
              <a:ext cx="2838555" cy="2280632"/>
            </a:xfrm>
            <a:prstGeom prst="rect">
              <a:avLst/>
            </a:prstGeom>
            <a:scene3d>
              <a:camera prst="perspectiveRelaxed">
                <a:rot lat="17373600" lon="0" rev="0"/>
              </a:camera>
              <a:lightRig rig="threePt" dir="t"/>
            </a:scene3d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C90042-6EE3-C076-7EA4-EE37CAF6937F}"/>
                </a:ext>
              </a:extLst>
            </p:cNvPr>
            <p:cNvCxnSpPr>
              <a:cxnSpLocks/>
            </p:cNvCxnSpPr>
            <p:nvPr/>
          </p:nvCxnSpPr>
          <p:spPr>
            <a:xfrm>
              <a:off x="9022631" y="2525054"/>
              <a:ext cx="0" cy="14976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3FBDE77-91CF-A39B-F26E-61C84368E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59927" y="2525054"/>
              <a:ext cx="0" cy="154886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1EE244A-7997-3F6D-470B-0AEE901F828D}"/>
                </a:ext>
              </a:extLst>
            </p:cNvPr>
            <p:cNvSpPr/>
            <p:nvPr/>
          </p:nvSpPr>
          <p:spPr>
            <a:xfrm>
              <a:off x="6988267" y="2988672"/>
              <a:ext cx="2106025" cy="489680"/>
            </a:xfrm>
            <a:prstGeom prst="roundRect">
              <a:avLst/>
            </a:prstGeom>
            <a:scene3d>
              <a:camera prst="perspectiveRelaxed" fov="7200000">
                <a:rot lat="17673600" lon="0" rev="0"/>
              </a:camera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72000" tIns="0" rIns="0" bIns="0" rtlCol="0" anchor="ctr"/>
            <a:lstStyle/>
            <a:p>
              <a:r>
                <a:rPr lang="en-US" sz="2800" spc="200" dirty="0">
                  <a:latin typeface="VFDigit 9A" pitchFamily="50" charset="0"/>
                </a:rPr>
                <a:t>.       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E50359A-85ED-232E-0777-EA4ED8E6586B}"/>
                </a:ext>
              </a:extLst>
            </p:cNvPr>
            <p:cNvSpPr/>
            <p:nvPr/>
          </p:nvSpPr>
          <p:spPr>
            <a:xfrm>
              <a:off x="6988267" y="3261728"/>
              <a:ext cx="2106025" cy="489680"/>
            </a:xfrm>
            <a:prstGeom prst="roundRect">
              <a:avLst/>
            </a:prstGeom>
            <a:solidFill>
              <a:schemeClr val="tx1"/>
            </a:solidFill>
            <a:scene3d>
              <a:camera prst="perspectiveRelaxed" fov="7200000">
                <a:rot lat="17673600" lon="0" rev="0"/>
              </a:camera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spc="200" dirty="0">
                <a:latin typeface="VFDigit 9A" pitchFamily="50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A812749-2BB9-218E-BABC-429CF8C59A89}"/>
                </a:ext>
              </a:extLst>
            </p:cNvPr>
            <p:cNvSpPr/>
            <p:nvPr/>
          </p:nvSpPr>
          <p:spPr>
            <a:xfrm>
              <a:off x="9310039" y="2754091"/>
              <a:ext cx="1489010" cy="297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Number display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A7A875A-B66D-1812-1B80-181F3D375B40}"/>
                </a:ext>
              </a:extLst>
            </p:cNvPr>
            <p:cNvSpPr/>
            <p:nvPr/>
          </p:nvSpPr>
          <p:spPr>
            <a:xfrm>
              <a:off x="9310038" y="3045757"/>
              <a:ext cx="1489010" cy="297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Dot print area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17B2DE6-2E24-CDAC-FA8A-848E3DAB89B5}"/>
                </a:ext>
              </a:extLst>
            </p:cNvPr>
            <p:cNvSpPr/>
            <p:nvPr/>
          </p:nvSpPr>
          <p:spPr>
            <a:xfrm>
              <a:off x="9310039" y="2418147"/>
              <a:ext cx="1489010" cy="297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Covered by Mesh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6A2567B-61E5-604D-82A1-A155DF90DF95}"/>
                </a:ext>
              </a:extLst>
            </p:cNvPr>
            <p:cNvSpPr/>
            <p:nvPr/>
          </p:nvSpPr>
          <p:spPr>
            <a:xfrm>
              <a:off x="9310039" y="3365485"/>
              <a:ext cx="1489010" cy="2978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Background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EE761F0-3CDC-66AA-77AA-00A73DEDAE8C}"/>
                </a:ext>
              </a:extLst>
            </p:cNvPr>
            <p:cNvCxnSpPr>
              <a:cxnSpLocks/>
              <a:stCxn id="58" idx="1"/>
              <a:endCxn id="19" idx="3"/>
            </p:cNvCxnSpPr>
            <p:nvPr/>
          </p:nvCxnSpPr>
          <p:spPr>
            <a:xfrm flipH="1">
              <a:off x="9093728" y="2567048"/>
              <a:ext cx="216311" cy="120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4FA5E7D-DBBA-E3AA-319A-1C707CBF4151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9094292" y="2902992"/>
              <a:ext cx="215747" cy="574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83B0D2C-1A57-2B66-06B0-8A7B9851AF78}"/>
                </a:ext>
              </a:extLst>
            </p:cNvPr>
            <p:cNvCxnSpPr>
              <a:cxnSpLocks/>
              <a:stCxn id="57" idx="1"/>
              <a:endCxn id="2" idx="3"/>
            </p:cNvCxnSpPr>
            <p:nvPr/>
          </p:nvCxnSpPr>
          <p:spPr>
            <a:xfrm flipH="1">
              <a:off x="9094292" y="3194658"/>
              <a:ext cx="215746" cy="38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B543AD6-97F3-D220-03A9-04E255AD34B9}"/>
                </a:ext>
              </a:extLst>
            </p:cNvPr>
            <p:cNvCxnSpPr>
              <a:cxnSpLocks/>
              <a:stCxn id="59" idx="1"/>
              <a:endCxn id="3" idx="3"/>
            </p:cNvCxnSpPr>
            <p:nvPr/>
          </p:nvCxnSpPr>
          <p:spPr>
            <a:xfrm flipH="1" flipV="1">
              <a:off x="9094292" y="3506568"/>
              <a:ext cx="215747" cy="7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D10960-5F21-417A-B36D-2D815054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9907" y="2847053"/>
              <a:ext cx="2304488" cy="24386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9F73F9-4281-0581-4BCA-1AB8731E3617}"/>
                </a:ext>
              </a:extLst>
            </p:cNvPr>
            <p:cNvCxnSpPr>
              <a:cxnSpLocks/>
            </p:cNvCxnSpPr>
            <p:nvPr/>
          </p:nvCxnSpPr>
          <p:spPr>
            <a:xfrm>
              <a:off x="6952438" y="2700873"/>
              <a:ext cx="0" cy="16173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571846F-3F97-EA3A-15EA-3DBCBF2A54CB}"/>
                </a:ext>
              </a:extLst>
            </p:cNvPr>
            <p:cNvCxnSpPr>
              <a:cxnSpLocks/>
            </p:cNvCxnSpPr>
            <p:nvPr/>
          </p:nvCxnSpPr>
          <p:spPr>
            <a:xfrm>
              <a:off x="9133787" y="2687740"/>
              <a:ext cx="0" cy="16456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 descr="A black grid with green lines&#10;&#10;Description automatically generated">
              <a:extLst>
                <a:ext uri="{FF2B5EF4-FFF2-40B4-BE49-F238E27FC236}">
                  <a16:creationId xmlns:a16="http://schemas.microsoft.com/office/drawing/2014/main" id="{39ADF572-0E35-9402-F8E8-E37782326007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8267" y="2443844"/>
              <a:ext cx="2105461" cy="488395"/>
            </a:xfrm>
            <a:prstGeom prst="rect">
              <a:avLst/>
            </a:prstGeom>
            <a:ln>
              <a:noFill/>
            </a:ln>
            <a:effectLst/>
            <a:scene3d>
              <a:camera prst="perspectiveRelaxed" fov="7200000">
                <a:rot lat="17676000" lon="0" rev="0"/>
              </a:camera>
              <a:lightRig rig="threePt" dir="t"/>
            </a:scene3d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B9BFEE-6504-2963-4A4D-E49E935ECDBC}"/>
              </a:ext>
            </a:extLst>
          </p:cNvPr>
          <p:cNvGrpSpPr/>
          <p:nvPr/>
        </p:nvGrpSpPr>
        <p:grpSpPr>
          <a:xfrm>
            <a:off x="4787" y="1543001"/>
            <a:ext cx="6070620" cy="4771128"/>
            <a:chOff x="4787" y="1543001"/>
            <a:chExt cx="6070620" cy="4771128"/>
          </a:xfrm>
        </p:grpSpPr>
        <p:graphicFrame>
          <p:nvGraphicFramePr>
            <p:cNvPr id="7" name="Content Placeholder 5">
              <a:extLst>
                <a:ext uri="{FF2B5EF4-FFF2-40B4-BE49-F238E27FC236}">
                  <a16:creationId xmlns:a16="http://schemas.microsoft.com/office/drawing/2014/main" id="{6FD36037-0E22-C176-45D7-A798C7B618D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6696506"/>
                </p:ext>
              </p:extLst>
            </p:nvPr>
          </p:nvGraphicFramePr>
          <p:xfrm>
            <a:off x="279665" y="1543001"/>
            <a:ext cx="5795742" cy="4771128"/>
          </p:xfrm>
          <a:graphic>
            <a:graphicData uri="http://schemas.openxmlformats.org/drawingml/2006/table">
              <a:tbl>
                <a:tblPr bandRow="1">
                  <a:tableStyleId>{5940675A-B579-460E-94D1-54222C63F5DA}</a:tableStyleId>
                </a:tblPr>
                <a:tblGrid>
                  <a:gridCol w="258835">
                    <a:extLst>
                      <a:ext uri="{9D8B030D-6E8A-4147-A177-3AD203B41FA5}">
                        <a16:colId xmlns:a16="http://schemas.microsoft.com/office/drawing/2014/main" val="59512684"/>
                      </a:ext>
                    </a:extLst>
                  </a:gridCol>
                  <a:gridCol w="2375202">
                    <a:extLst>
                      <a:ext uri="{9D8B030D-6E8A-4147-A177-3AD203B41FA5}">
                        <a16:colId xmlns:a16="http://schemas.microsoft.com/office/drawing/2014/main" val="335201756"/>
                      </a:ext>
                    </a:extLst>
                  </a:gridCol>
                  <a:gridCol w="3161705">
                    <a:extLst>
                      <a:ext uri="{9D8B030D-6E8A-4147-A177-3AD203B41FA5}">
                        <a16:colId xmlns:a16="http://schemas.microsoft.com/office/drawing/2014/main" val="1582727426"/>
                      </a:ext>
                    </a:extLst>
                  </a:gridCol>
                </a:tblGrid>
                <a:tr h="59639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1.</a:t>
                        </a:r>
                      </a:p>
                    </a:txBody>
                    <a:tcPr marL="0" marR="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Font</a:t>
                        </a:r>
                        <a:r>
                          <a:rPr lang="ja-JP" altLang="en-US" sz="1800" dirty="0">
                            <a:latin typeface="Tahoma" panose="020B0604030504040204" pitchFamily="34" charset="0"/>
                            <a:cs typeface="Tahoma" panose="020B0604030504040204" pitchFamily="34" charset="0"/>
                          </a:rPr>
                          <a:t> </a:t>
                        </a:r>
                        <a:r>
                          <a:rPr lang="en-US" altLang="ja-JP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is adapted</a:t>
                        </a:r>
                        <a:endPara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endParaRPr>
                      </a:p>
                    </a:txBody>
                    <a:tcPr marL="72000" marR="7200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800" dirty="0"/>
                      </a:p>
                    </a:txBody>
                    <a:tcPr marL="72000" marR="72000" marT="0" marB="0" anchor="ctr">
                      <a:lnL w="12700" cmpd="sng">
                        <a:noFill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3752852753"/>
                    </a:ext>
                  </a:extLst>
                </a:tr>
                <a:tr h="59639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2.</a:t>
                        </a:r>
                      </a:p>
                    </a:txBody>
                    <a:tcPr marL="0" marR="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Letter space is adjusted</a:t>
                        </a:r>
                      </a:p>
                    </a:txBody>
                    <a:tcPr marL="72000" marR="7200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800" dirty="0"/>
                      </a:p>
                    </a:txBody>
                    <a:tcPr marL="72000" marR="72000" marT="0" marB="0" anchor="ctr">
                      <a:lnL w="12700" cmpd="sng">
                        <a:noFill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457267516"/>
                    </a:ext>
                  </a:extLst>
                </a:tr>
                <a:tr h="59639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3.</a:t>
                        </a:r>
                      </a:p>
                    </a:txBody>
                    <a:tcPr marL="0" marR="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Transform perspective is adapted</a:t>
                        </a:r>
                      </a:p>
                    </a:txBody>
                    <a:tcPr marL="72000" marR="7200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800" dirty="0"/>
                      </a:p>
                    </a:txBody>
                    <a:tcPr marL="72000" marR="72000" marT="0" marB="0" anchor="ctr">
                      <a:lnL w="12700" cmpd="sng">
                        <a:noFill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4139363683"/>
                    </a:ext>
                  </a:extLst>
                </a:tr>
                <a:tr h="59639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4.</a:t>
                        </a:r>
                      </a:p>
                    </a:txBody>
                    <a:tcPr marL="0" marR="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Overlay on the real photo</a:t>
                        </a:r>
                      </a:p>
                    </a:txBody>
                    <a:tcPr marL="72000" marR="7200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800" dirty="0"/>
                      </a:p>
                    </a:txBody>
                    <a:tcPr marL="72000" marR="72000" marT="0" marB="0" anchor="ctr">
                      <a:lnL w="12700" cmpd="sng">
                        <a:noFill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811400496"/>
                    </a:ext>
                  </a:extLst>
                </a:tr>
                <a:tr h="59639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5.</a:t>
                        </a:r>
                      </a:p>
                    </a:txBody>
                    <a:tcPr marL="0" marR="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Color is adjusted</a:t>
                        </a:r>
                      </a:p>
                    </a:txBody>
                    <a:tcPr marL="72000" marR="7200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800" dirty="0"/>
                      </a:p>
                    </a:txBody>
                    <a:tcPr marL="72000" marR="72000" marT="0" marB="0" anchor="ctr">
                      <a:lnL w="12700" cmpd="sng">
                        <a:noFill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2419948222"/>
                    </a:ext>
                  </a:extLst>
                </a:tr>
                <a:tr h="59639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6.</a:t>
                        </a:r>
                      </a:p>
                    </a:txBody>
                    <a:tcPr marL="0" marR="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Illuminated by shadow attribute</a:t>
                        </a:r>
                      </a:p>
                    </a:txBody>
                    <a:tcPr marL="72000" marR="7200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800" dirty="0"/>
                      </a:p>
                    </a:txBody>
                    <a:tcPr marL="72000" marR="72000" marT="0" marB="0" anchor="ctr">
                      <a:lnL w="12700" cmpd="sng">
                        <a:noFill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3117457094"/>
                    </a:ext>
                  </a:extLst>
                </a:tr>
                <a:tr h="596391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7.</a:t>
                        </a:r>
                      </a:p>
                    </a:txBody>
                    <a:tcPr marL="0" marR="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Mesh on the text</a:t>
                        </a:r>
                      </a:p>
                    </a:txBody>
                    <a:tcPr marL="72000" marR="7200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800" dirty="0"/>
                      </a:p>
                    </a:txBody>
                    <a:tcPr marL="72000" marR="72000" marT="0" marB="0" anchor="ctr">
                      <a:lnL w="12700" cmpd="sng">
                        <a:noFill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2805811785"/>
                    </a:ext>
                  </a:extLst>
                </a:tr>
                <a:tr h="59639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8.</a:t>
                        </a:r>
                      </a:p>
                    </a:txBody>
                    <a:tcPr marL="0" marR="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800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a:t>Real photo</a:t>
                        </a:r>
                      </a:p>
                    </a:txBody>
                    <a:tcPr marL="72000" marR="72000" marT="0" marB="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800" dirty="0"/>
                      </a:p>
                    </a:txBody>
                    <a:tcPr marL="72000" marR="72000" marT="0" marB="0" anchor="ctr">
                      <a:lnL w="12700" cmpd="sng">
                        <a:noFill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4154678030"/>
                    </a:ext>
                  </a:extLst>
                </a:tr>
              </a:tbl>
            </a:graphicData>
          </a:graphic>
        </p:graphicFrame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2EE1C5E6-580D-D74D-14A5-D2D724E7433E}"/>
                </a:ext>
              </a:extLst>
            </p:cNvPr>
            <p:cNvSpPr/>
            <p:nvPr/>
          </p:nvSpPr>
          <p:spPr>
            <a:xfrm rot="16200000">
              <a:off x="-215657" y="5309467"/>
              <a:ext cx="715766" cy="274878"/>
            </a:xfrm>
            <a:prstGeom prst="downArrow">
              <a:avLst>
                <a:gd name="adj1" fmla="val 100000"/>
                <a:gd name="adj2" fmla="val 27552"/>
              </a:avLst>
            </a:prstGeom>
            <a:solidFill>
              <a:srgbClr val="2433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USING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1B762B-82D8-93CC-5F2E-04EBD9730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1265" y="1569723"/>
              <a:ext cx="2075247" cy="53055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75A06F9-2DC8-F031-821C-AEEFF6DE3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1265" y="2171399"/>
              <a:ext cx="3129465" cy="5316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00A57DC-0C4E-70D2-8595-199AF69C7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1266" y="2769391"/>
              <a:ext cx="3129465" cy="5316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DB548E7-D8A2-4798-87F0-756195EB8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1267" y="3367383"/>
              <a:ext cx="3129464" cy="53070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29DABB-E1BA-C2BA-6C21-17A231298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01" t="6574" r="10130" b="11172"/>
            <a:stretch/>
          </p:blipFill>
          <p:spPr>
            <a:xfrm>
              <a:off x="2891264" y="5753568"/>
              <a:ext cx="3129465" cy="53168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69C9A0C-4869-FC46-5287-77CDE41EA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1264" y="3964393"/>
              <a:ext cx="3129465" cy="53055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75B45B7-6226-8A62-8A43-FD37E2DB9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1264" y="4561256"/>
              <a:ext cx="3129465" cy="53055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8D06CAD-A068-AC11-FAD4-475F2FE83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1264" y="5151502"/>
              <a:ext cx="3129464" cy="531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058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517F-9CD1-4124-6E32-F13D7DAD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-9832"/>
            <a:ext cx="10637520" cy="1386840"/>
          </a:xfrm>
        </p:spPr>
        <p:txBody>
          <a:bodyPr/>
          <a:lstStyle/>
          <a:p>
            <a:pPr marL="1077913" indent="-1077913"/>
            <a:r>
              <a:rPr lang="en-US" sz="4000" dirty="0"/>
              <a:t>[3] Simulate the Old Era Operations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36CA2-CECB-2742-0E70-55D08178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240" y="6539812"/>
            <a:ext cx="1467255" cy="305435"/>
          </a:xfrm>
        </p:spPr>
        <p:txBody>
          <a:bodyPr/>
          <a:lstStyle/>
          <a:p>
            <a:r>
              <a:rPr lang="en-US"/>
              <a:t>2023. 11. 8.</a:t>
            </a:r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34448-B195-5B6E-6D99-5976DC60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9815" y="6539812"/>
            <a:ext cx="8616791" cy="305435"/>
          </a:xfrm>
        </p:spPr>
        <p:txBody>
          <a:bodyPr/>
          <a:lstStyle/>
          <a:p>
            <a:r>
              <a:rPr lang="en-US"/>
              <a:t>Copyright 2023, University of Dunaújváros</a:t>
            </a:r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7303E-40FC-8519-1F5D-D603CB3C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718" y="6480122"/>
            <a:ext cx="1354282" cy="365125"/>
          </a:xfrm>
        </p:spPr>
        <p:txBody>
          <a:bodyPr/>
          <a:lstStyle/>
          <a:p>
            <a:fld id="{A55E0E3E-88E5-4B7B-837A-B14E1525D438}" type="slidenum">
              <a:rPr lang="hu-HU" smtClean="0"/>
              <a:pPr/>
              <a:t>9</a:t>
            </a:fld>
            <a:endParaRPr lang="hu-H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AB60B-8E68-0AA1-F094-4704657C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874" y="1387475"/>
            <a:ext cx="5074855" cy="52784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Seems influenced from cash register operation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Expression-based input wasn’t settled in old time</a:t>
            </a:r>
          </a:p>
          <a:p>
            <a:pPr lvl="1"/>
            <a:r>
              <a:rPr lang="en-US" sz="2800" dirty="0"/>
              <a:t>Cf. SONY calculator followed expression-based input in 1964, got “amazing” but it was done as prototype.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9498FAD-52D8-A8D8-1907-B1D65ABA9F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70237764"/>
              </p:ext>
            </p:extLst>
          </p:nvPr>
        </p:nvGraphicFramePr>
        <p:xfrm>
          <a:off x="6180811" y="1594444"/>
          <a:ext cx="5759448" cy="296672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59434">
                  <a:extLst>
                    <a:ext uri="{9D8B030D-6E8A-4147-A177-3AD203B41FA5}">
                      <a16:colId xmlns:a16="http://schemas.microsoft.com/office/drawing/2014/main" val="2404997601"/>
                    </a:ext>
                  </a:extLst>
                </a:gridCol>
                <a:gridCol w="1376527">
                  <a:extLst>
                    <a:ext uri="{9D8B030D-6E8A-4147-A177-3AD203B41FA5}">
                      <a16:colId xmlns:a16="http://schemas.microsoft.com/office/drawing/2014/main" val="285696909"/>
                    </a:ext>
                  </a:extLst>
                </a:gridCol>
                <a:gridCol w="1043455">
                  <a:extLst>
                    <a:ext uri="{9D8B030D-6E8A-4147-A177-3AD203B41FA5}">
                      <a16:colId xmlns:a16="http://schemas.microsoft.com/office/drawing/2014/main" val="3123344477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3300022061"/>
                    </a:ext>
                  </a:extLst>
                </a:gridCol>
                <a:gridCol w="132124">
                  <a:extLst>
                    <a:ext uri="{9D8B030D-6E8A-4147-A177-3AD203B41FA5}">
                      <a16:colId xmlns:a16="http://schemas.microsoft.com/office/drawing/2014/main" val="4088226989"/>
                    </a:ext>
                  </a:extLst>
                </a:gridCol>
                <a:gridCol w="1071643">
                  <a:extLst>
                    <a:ext uri="{9D8B030D-6E8A-4147-A177-3AD203B41FA5}">
                      <a16:colId xmlns:a16="http://schemas.microsoft.com/office/drawing/2014/main" val="3150136177"/>
                    </a:ext>
                  </a:extLst>
                </a:gridCol>
                <a:gridCol w="873440">
                  <a:extLst>
                    <a:ext uri="{9D8B030D-6E8A-4147-A177-3AD203B41FA5}">
                      <a16:colId xmlns:a16="http://schemas.microsoft.com/office/drawing/2014/main" val="1250719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QT-8B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Regular Calc.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43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Display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Display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37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Purchase $10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[+=]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" dirty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[+]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17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Purchase $20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[+=]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" dirty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[+]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75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It was TYPO!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[</a:t>
                      </a:r>
                      <a:r>
                        <a:rPr lang="ja-JP" alt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−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=]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[</a:t>
                      </a:r>
                      <a:r>
                        <a:rPr lang="ja-JP" alt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−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]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[+]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10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Re-enter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[+=]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[+]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736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Give $100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[</a:t>
                      </a:r>
                      <a:r>
                        <a:rPr lang="ja-JP" alt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−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=]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70.</a:t>
                      </a:r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 −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[</a:t>
                      </a:r>
                      <a:r>
                        <a:rPr lang="ja-JP" altLang="en-US" b="0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−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]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</a:rPr>
                        <a:t>[=]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70.</a:t>
                      </a:r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 −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81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Back $70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tx1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 more keys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47902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85F4F5DD-7C18-14B9-1A44-895B0214BF65}"/>
              </a:ext>
            </a:extLst>
          </p:cNvPr>
          <p:cNvGrpSpPr/>
          <p:nvPr/>
        </p:nvGrpSpPr>
        <p:grpSpPr>
          <a:xfrm>
            <a:off x="233932" y="2523157"/>
            <a:ext cx="5400738" cy="1227713"/>
            <a:chOff x="467999" y="2367790"/>
            <a:chExt cx="5400738" cy="12277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8FD72E6-AD19-B037-22E5-D68D4555C758}"/>
                </a:ext>
              </a:extLst>
            </p:cNvPr>
            <p:cNvGrpSpPr/>
            <p:nvPr/>
          </p:nvGrpSpPr>
          <p:grpSpPr>
            <a:xfrm>
              <a:off x="734856" y="2367790"/>
              <a:ext cx="5133881" cy="1129553"/>
              <a:chOff x="734856" y="2367790"/>
              <a:chExt cx="5133881" cy="112955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9394436-530B-8946-5C8A-1FFFA73AC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4856" y="2549697"/>
                <a:ext cx="790024" cy="7946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815AB1E-1D8C-334C-631B-FEE22221EB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70680" y="2377571"/>
                <a:ext cx="3998057" cy="1109668"/>
              </a:xfrm>
              <a:prstGeom prst="rect">
                <a:avLst/>
              </a:prstGeom>
              <a:ln w="25400">
                <a:solidFill>
                  <a:srgbClr val="CC00CC">
                    <a:alpha val="30000"/>
                  </a:srgbClr>
                </a:solidFill>
                <a:prstDash val="solid"/>
              </a:ln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012CFB-CDBB-A68C-FC73-6B416A4820AB}"/>
                  </a:ext>
                </a:extLst>
              </p:cNvPr>
              <p:cNvSpPr/>
              <p:nvPr/>
            </p:nvSpPr>
            <p:spPr>
              <a:xfrm>
                <a:off x="1080656" y="2651401"/>
                <a:ext cx="444224" cy="148479"/>
              </a:xfrm>
              <a:prstGeom prst="rect">
                <a:avLst/>
              </a:prstGeom>
              <a:noFill/>
              <a:ln w="19050">
                <a:solidFill>
                  <a:srgbClr val="CC00CC">
                    <a:alpha val="3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075916D-9470-15E1-617D-BA5ACB27E2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0740" y="2795791"/>
                <a:ext cx="341644" cy="701552"/>
              </a:xfrm>
              <a:prstGeom prst="line">
                <a:avLst/>
              </a:prstGeom>
              <a:ln w="12700">
                <a:solidFill>
                  <a:srgbClr val="CC00CC">
                    <a:alpha val="3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3BA345B-A333-B723-2429-6E145C68C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4985" y="2367790"/>
                <a:ext cx="332509" cy="288501"/>
              </a:xfrm>
              <a:prstGeom prst="line">
                <a:avLst/>
              </a:prstGeom>
              <a:ln w="12700">
                <a:solidFill>
                  <a:srgbClr val="CC00CC">
                    <a:alpha val="3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D5F387-6DEB-DB10-55B2-3F80DB3C5CC5}"/>
                </a:ext>
              </a:extLst>
            </p:cNvPr>
            <p:cNvSpPr txBox="1"/>
            <p:nvPr/>
          </p:nvSpPr>
          <p:spPr>
            <a:xfrm>
              <a:off x="467999" y="3256949"/>
              <a:ext cx="1360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modern calc. 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86DD08-0DEB-720B-DF11-C2102A9613B7}"/>
              </a:ext>
            </a:extLst>
          </p:cNvPr>
          <p:cNvSpPr/>
          <p:nvPr/>
        </p:nvSpPr>
        <p:spPr>
          <a:xfrm>
            <a:off x="8248838" y="4779245"/>
            <a:ext cx="3691421" cy="1550637"/>
          </a:xfrm>
          <a:prstGeom prst="roundRect">
            <a:avLst>
              <a:gd name="adj" fmla="val 11350"/>
            </a:avLst>
          </a:prstGeom>
          <a:solidFill>
            <a:srgbClr val="FFF3F3"/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>
              <a:spcAft>
                <a:spcPts val="1200"/>
              </a:spcAft>
            </a:pPr>
            <a:r>
              <a:rPr lang="en-US" b="1" u="sng" dirty="0">
                <a:solidFill>
                  <a:srgbClr val="C00000"/>
                </a:solidFill>
              </a:rPr>
              <a:t>The Work What I Did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Check the Instruction Manual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Check the real behavior QT-8B/8D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especially, division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CF5C8C-A55A-790D-47C7-929D3432883B}"/>
              </a:ext>
            </a:extLst>
          </p:cNvPr>
          <p:cNvGrpSpPr/>
          <p:nvPr/>
        </p:nvGrpSpPr>
        <p:grpSpPr>
          <a:xfrm>
            <a:off x="6180811" y="4779245"/>
            <a:ext cx="1943855" cy="1781784"/>
            <a:chOff x="5434913" y="4911116"/>
            <a:chExt cx="1943855" cy="1781784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D9EE0F34-B780-FA22-86F2-CC3A5B73D9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34913" y="4911116"/>
              <a:ext cx="1943855" cy="148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887F22-E006-61DE-9232-64FD0066C25C}"/>
                </a:ext>
              </a:extLst>
            </p:cNvPr>
            <p:cNvSpPr txBox="1"/>
            <p:nvPr/>
          </p:nvSpPr>
          <p:spPr>
            <a:xfrm>
              <a:off x="5871581" y="6323568"/>
              <a:ext cx="12344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dirty="0">
                  <a:latin typeface="+mn-lt"/>
                </a:rPr>
                <a:t>QT-8B Keys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750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5639592109548E40965078CEEB2D2065" ma:contentTypeVersion="4" ma:contentTypeDescription="Új dokumentum létrehozása." ma:contentTypeScope="" ma:versionID="2080928347f4e1f19c6abea7dd536867">
  <xsd:schema xmlns:xsd="http://www.w3.org/2001/XMLSchema" xmlns:xs="http://www.w3.org/2001/XMLSchema" xmlns:p="http://schemas.microsoft.com/office/2006/metadata/properties" xmlns:ns2="491d10d2-4529-461f-8236-408ea4e10e21" targetNamespace="http://schemas.microsoft.com/office/2006/metadata/properties" ma:root="true" ma:fieldsID="7708f5454a30cfa7dda22f281dbca318" ns2:_="">
    <xsd:import namespace="491d10d2-4529-461f-8236-408ea4e10e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1d10d2-4529-461f-8236-408ea4e10e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8073FD-5F85-4193-9B7A-C080B4B30D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1d10d2-4529-461f-8236-408ea4e10e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771BF8-5DC3-4D2A-BDD2-A59B19276C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A432A5-8A71-456C-B9F0-67AE8D01874B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491d10d2-4529-461f-8236-408ea4e10e2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4537</TotalTime>
  <Words>2850</Words>
  <Application>Microsoft Office PowerPoint</Application>
  <PresentationFormat>Widescreen</PresentationFormat>
  <Paragraphs>630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Times New Roman</vt:lpstr>
      <vt:lpstr>Courier New</vt:lpstr>
      <vt:lpstr>VFDigit 9A</vt:lpstr>
      <vt:lpstr>Tahoma</vt:lpstr>
      <vt:lpstr>Arial</vt:lpstr>
      <vt:lpstr>Calibri</vt:lpstr>
      <vt:lpstr>Arial Narrow</vt:lpstr>
      <vt:lpstr>Wingdings</vt:lpstr>
      <vt:lpstr>Wingdings 2</vt:lpstr>
      <vt:lpstr>Office テーマ</vt:lpstr>
      <vt:lpstr>Reproducing the Classic Calculator Using Modern Web Technology</vt:lpstr>
      <vt:lpstr>Introduction</vt:lpstr>
      <vt:lpstr>History of World’s First Calculator Focused on Handheld, Display Technology</vt:lpstr>
      <vt:lpstr>Why Focused on Sharp QT-8B? From Many of the World’s First.</vt:lpstr>
      <vt:lpstr>Let’s Go Back to 1970 Simulation Points and Direction</vt:lpstr>
      <vt:lpstr>[1] Use a Real Photograph</vt:lpstr>
      <vt:lpstr>[2] Simulate the Display Look and Feel</vt:lpstr>
      <vt:lpstr>The Road to Simulation for Display</vt:lpstr>
      <vt:lpstr>[3] Simulate the Old Era Operations</vt:lpstr>
      <vt:lpstr>[4] Simulate the Feel of the Buttons</vt:lpstr>
      <vt:lpstr>[5] Direction: Simulate It …</vt:lpstr>
      <vt:lpstr>Now, Simulator For  World’s Classic Calculator Is Here</vt:lpstr>
      <vt:lpstr>The Results</vt:lpstr>
      <vt:lpstr>Thank You for  Your Kind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Kohla Media;Takahiro Fujiwara</dc:creator>
  <cp:lastModifiedBy>藤原隆弘 fujiwat0601</cp:lastModifiedBy>
  <cp:revision>105</cp:revision>
  <dcterms:created xsi:type="dcterms:W3CDTF">2015-11-26T14:54:52Z</dcterms:created>
  <dcterms:modified xsi:type="dcterms:W3CDTF">2023-11-07T21:06:41Z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0x0101005639592109548E40965078CEEB2D2065</vt:lpwstr>
  </property>
</Properties>
</file>